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embeddedFontLst>
    <p:embeddedFont>
      <p:font typeface="Roboto Slab"/>
      <p:regular r:id="rId39"/>
      <p:bold r:id="rId40"/>
    </p:embeddedFont>
    <p:embeddedFont>
      <p:font typeface="Roboto"/>
      <p:regular r:id="rId41"/>
      <p:bold r:id="rId42"/>
      <p:italic r:id="rId43"/>
      <p:boldItalic r:id="rId44"/>
    </p:embeddedFont>
    <p:embeddedFont>
      <p:font typeface="Source Sans Pr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6112C2B-B56B-4079-B1A6-7F7567EFB4EF}">
  <a:tblStyle styleId="{86112C2B-B56B-4079-B1A6-7F7567EFB4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Slab-bold.fntdata"/><Relationship Id="rId20" Type="http://schemas.openxmlformats.org/officeDocument/2006/relationships/slide" Target="slides/slide14.xml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22" Type="http://schemas.openxmlformats.org/officeDocument/2006/relationships/slide" Target="slides/slide16.xml"/><Relationship Id="rId44" Type="http://schemas.openxmlformats.org/officeDocument/2006/relationships/font" Target="fonts/Roboto-boldItalic.fntdata"/><Relationship Id="rId21" Type="http://schemas.openxmlformats.org/officeDocument/2006/relationships/slide" Target="slides/slide15.xml"/><Relationship Id="rId43" Type="http://schemas.openxmlformats.org/officeDocument/2006/relationships/font" Target="fonts/Roboto-italic.fntdata"/><Relationship Id="rId24" Type="http://schemas.openxmlformats.org/officeDocument/2006/relationships/slide" Target="slides/slide18.xml"/><Relationship Id="rId46" Type="http://schemas.openxmlformats.org/officeDocument/2006/relationships/font" Target="fonts/SourceSansPro-bold.fntdata"/><Relationship Id="rId23" Type="http://schemas.openxmlformats.org/officeDocument/2006/relationships/slide" Target="slides/slide17.xml"/><Relationship Id="rId45" Type="http://schemas.openxmlformats.org/officeDocument/2006/relationships/font" Target="fonts/SourceSansPr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font" Target="fonts/SourceSansPro-boldItalic.fntdata"/><Relationship Id="rId25" Type="http://schemas.openxmlformats.org/officeDocument/2006/relationships/slide" Target="slides/slide19.xml"/><Relationship Id="rId47" Type="http://schemas.openxmlformats.org/officeDocument/2006/relationships/font" Target="fonts/SourceSansPro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RobotoSlab-regular.fntdata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blogs.gartner.com/martin-kihn/how-to-build-a-recommender-system-in-python/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ataconomy.com/an-introduction-to-recommendation-engines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1586e3362_0_2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1586e3362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5fd13c4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5fd13c4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5e62b91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5e62b91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54990fde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54990fde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54990fde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54990fde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in a brick and mortar store, when we go to a book store...the best sellers, or the most popular items will be list first in line.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No. of sales govern the selling choices.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difference between brick and mortar stores and the online stores can be explained by something called the long tail phenomenon.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physical stores only provide with the popular items, while online world provides all items,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Therefore, in the online world, there is a need of recommendations.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 example of hotel towel reuse.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5fd13c4c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5fd13c4c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54990fde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54990fde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features of both products as well as users in order to predict whether a user will like a product or not.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5fd13c4c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5fd13c4c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54990fdec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54990fde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5e62b91d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5e62b91d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5e62b91d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5e62b91d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everybody has watched Titanic, then it is not a very good indicator of what to recommend next, then the recommender would become similar to a popularity based recommender engine.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1586e3362_0_2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1586e3362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5e62b91d2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5e62b91d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everybody has watched Titanic, then it is not a very good indicator of what to recommend next, then the recommender would become similar to a popularity based recommender engine.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5e62b91d2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5e62b91d2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5fd13c4c2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5fd13c4c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5e62b91d2_0_2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5e62b91d2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~100 million ratings….what if all the data is stored in memory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matrix has nearly 8Billion entries (8.5 billion),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 of which only 100M are non zero ratings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570672a3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570672a3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probability that two users who have bought 100 books each have a common book assuming that there is a catalog of million books is 0.01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Netflix competition which was completed in 2009, showed that many matrix factorization based methods could be used for solving the problem of recommender systems.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Decompose users and movies in to a set of latent factors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Predicted Rating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(User Vector . Item Vector) = [3.7 2.5 ….. 5.3] 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 source: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http://spark-mooc.github.io/web-assets/images/matrix_factorization.png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5fd13c4c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5fd13c4c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probability that two users who have bought 100 books each have a common book assuming that there is a catalog of million books is 0.01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Netflix competition which was completed in 2009, showed that many matrix factorization based methods could be used for solving the problem of recommender systems.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Decompose users and movies in to a set of latent factors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Predicted Rating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(User Vector . Item Vector) = [3.7 2.5 ….. 5.3] 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 source: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http://spark-mooc.github.io/web-assets/images/matrix_factorization.png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54990fdec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54990fde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Relationship between Precision Recall and ROC curves: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chemeClr val="lt1"/>
                </a:highlight>
              </a:rPr>
              <a:t>Davis, Jesse, and Mark Goadrich. "The relationship between Precision-Recall and ROC curves." </a:t>
            </a:r>
            <a:r>
              <a:rPr i="1" lang="en" sz="1000">
                <a:solidFill>
                  <a:srgbClr val="222222"/>
                </a:solidFill>
                <a:highlight>
                  <a:schemeClr val="lt1"/>
                </a:highlight>
              </a:rPr>
              <a:t>Proceedings of the 23rd international conference on Machine learning</a:t>
            </a:r>
            <a:r>
              <a:rPr lang="en" sz="1000">
                <a:solidFill>
                  <a:srgbClr val="222222"/>
                </a:solidFill>
                <a:highlight>
                  <a:schemeClr val="lt1"/>
                </a:highlight>
              </a:rPr>
              <a:t>. ACM, 2006.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5fd13c4c2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5fd13c4c2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Relationship between Precision Recall and ROC curves: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Davis, Jesse, and Mark Goadrich. "The relationship between Precision-Recall and ROC curves."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Proceedings of the 23rd international conference on Machine learning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. ACM, 2006.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5e62b91d2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5e62b91d2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1)The mean absolute error (MAE) is a measure of the deviation of recommendations from their true user-specified values.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2)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5e62b91d2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5e62b91d2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586e3362_0_2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586e3362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0F0F0"/>
                </a:highlight>
                <a:latin typeface="Roboto"/>
                <a:ea typeface="Roboto"/>
                <a:cs typeface="Roboto"/>
                <a:sym typeface="Roboto"/>
              </a:rPr>
              <a:t>Source: </a:t>
            </a:r>
            <a:r>
              <a:rPr lang="en" sz="1500" u="sng">
                <a:solidFill>
                  <a:schemeClr val="hlink"/>
                </a:solidFill>
                <a:highlight>
                  <a:srgbClr val="F0F0F0"/>
                </a:highlight>
                <a:latin typeface="Roboto"/>
                <a:ea typeface="Roboto"/>
                <a:cs typeface="Roboto"/>
                <a:sym typeface="Roboto"/>
                <a:hlinkClick r:id="rId2"/>
              </a:rPr>
              <a:t>http://blogs.gartner.com/martin-kihn/how-to-build-a-recommender-system-in-python/</a:t>
            </a:r>
            <a:endParaRPr sz="1500">
              <a:solidFill>
                <a:schemeClr val="dk1"/>
              </a:solidFill>
              <a:highlight>
                <a:srgbClr val="F0F0F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0F0F0"/>
                </a:highlight>
                <a:latin typeface="Roboto"/>
                <a:ea typeface="Roboto"/>
                <a:cs typeface="Roboto"/>
                <a:sym typeface="Roboto"/>
              </a:rPr>
              <a:t>Relevance is at the heart of modern marketing. One-to-one relevance is the worry bead of all multichannel campaign management, mar-tech, ad-tech, mad-tech and digital marketing hub platforms. User-level personalization is where we all want to go and recommendation engines are one of the best early examples of how this can work.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5e62b91d2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5e62b91d2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570672a3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570672a3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5e62b91d2_0_3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5e62b91d2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543aa502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543aa502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54990fde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54990fde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54990fde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54990fde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54990fde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54990fde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54990fde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54990fde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543aa5025_0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543aa502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highlight>
                  <a:srgbClr val="F0F0F0"/>
                </a:highlight>
                <a:latin typeface="Roboto"/>
                <a:ea typeface="Roboto"/>
                <a:cs typeface="Roboto"/>
                <a:sym typeface="Roboto"/>
                <a:hlinkClick r:id="rId2"/>
              </a:rPr>
              <a:t>http://dataconomy.com/an-introduction-to-recommendation-engines/</a:t>
            </a:r>
            <a:endParaRPr sz="1500">
              <a:solidFill>
                <a:schemeClr val="dk1"/>
              </a:solidFill>
              <a:highlight>
                <a:srgbClr val="F0F0F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0F0F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0F0F0"/>
                </a:highlight>
                <a:latin typeface="Roboto"/>
                <a:ea typeface="Roboto"/>
                <a:cs typeface="Roboto"/>
                <a:sym typeface="Roboto"/>
              </a:rPr>
              <a:t>A recommender system creates a matching between users and items and exploits the similarity between users/items to make recommendations. (Give examples of similarity) (Then go back in the slides.)</a:t>
            </a:r>
            <a:endParaRPr sz="1500">
              <a:solidFill>
                <a:schemeClr val="dk1"/>
              </a:solidFill>
              <a:highlight>
                <a:srgbClr val="F0F0F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1700185" y="1020263"/>
            <a:ext cx="5807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9pPr>
          </a:lstStyle>
          <a:p/>
        </p:txBody>
      </p:sp>
      <p:sp>
        <p:nvSpPr>
          <p:cNvPr id="55" name="Google Shape;55;p14"/>
          <p:cNvSpPr/>
          <p:nvPr/>
        </p:nvSpPr>
        <p:spPr>
          <a:xfrm>
            <a:off x="6897625" y="4649963"/>
            <a:ext cx="126900" cy="951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7454375" y="4229100"/>
            <a:ext cx="126900" cy="951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/>
          <p:nvPr/>
        </p:nvSpPr>
        <p:spPr>
          <a:xfrm>
            <a:off x="8827727" y="3448165"/>
            <a:ext cx="75900" cy="570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8677050" y="4933406"/>
            <a:ext cx="126900" cy="951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2972225" y="475050"/>
            <a:ext cx="126900" cy="951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579635" y="2530109"/>
            <a:ext cx="126900" cy="951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311843" y="593639"/>
            <a:ext cx="126900" cy="951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626322" y="1004904"/>
            <a:ext cx="253800" cy="1902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8104500" y="3722325"/>
            <a:ext cx="190200" cy="1428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8803950" y="4240992"/>
            <a:ext cx="190200" cy="1428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196310" y="1493168"/>
            <a:ext cx="75900" cy="570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1738050" y="203491"/>
            <a:ext cx="253800" cy="1902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771659" y="1878364"/>
            <a:ext cx="75900" cy="570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4271584" y="356119"/>
            <a:ext cx="75900" cy="570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7729213" y="4595578"/>
            <a:ext cx="253800" cy="1905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ctrTitle"/>
          </p:nvPr>
        </p:nvSpPr>
        <p:spPr>
          <a:xfrm>
            <a:off x="1546025" y="1526194"/>
            <a:ext cx="5832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72" name="Google Shape;72;p15"/>
          <p:cNvSpPr txBox="1"/>
          <p:nvPr>
            <p:ph idx="1" type="subTitle"/>
          </p:nvPr>
        </p:nvSpPr>
        <p:spPr>
          <a:xfrm>
            <a:off x="1546025" y="2782911"/>
            <a:ext cx="5832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nections-05.png" id="74" name="Google Shape;7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5945" y="-1"/>
            <a:ext cx="684908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1215300" y="1876050"/>
            <a:ext cx="67134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rtl="0" algn="ctr">
              <a:spcBef>
                <a:spcPts val="600"/>
              </a:spcBef>
              <a:spcAft>
                <a:spcPts val="0"/>
              </a:spcAft>
              <a:buClr>
                <a:srgbClr val="263238"/>
              </a:buClr>
              <a:buSzPts val="3600"/>
              <a:buChar char="◎"/>
              <a:defRPr i="1" sz="3600"/>
            </a:lvl1pPr>
            <a:lvl2pPr indent="-457200" lvl="1" marL="9144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i="1" sz="3600"/>
            </a:lvl2pPr>
            <a:lvl3pPr indent="-457200" lvl="2" marL="13716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◉"/>
              <a:defRPr i="1" sz="3600"/>
            </a:lvl3pPr>
            <a:lvl4pPr indent="-457200" lvl="3" marL="18288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i="1" sz="3600"/>
            </a:lvl4pPr>
            <a:lvl5pPr indent="-457200" lvl="4" marL="22860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i="1" sz="3600"/>
            </a:lvl5pPr>
            <a:lvl6pPr indent="-457200" lvl="5" marL="27432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i="1" sz="3600"/>
            </a:lvl6pPr>
            <a:lvl7pPr indent="-457200" lvl="6" marL="32004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i="1" sz="3600"/>
            </a:lvl7pPr>
            <a:lvl8pPr indent="-457200" lvl="7" marL="36576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i="1" sz="3600"/>
            </a:lvl8pPr>
            <a:lvl9pPr indent="-457200" lvl="8" marL="41148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i="1" sz="3600"/>
            </a:lvl9pPr>
          </a:lstStyle>
          <a:p/>
        </p:txBody>
      </p:sp>
      <p:grpSp>
        <p:nvGrpSpPr>
          <p:cNvPr id="76" name="Google Shape;76;p16"/>
          <p:cNvGrpSpPr/>
          <p:nvPr/>
        </p:nvGrpSpPr>
        <p:grpSpPr>
          <a:xfrm>
            <a:off x="3593400" y="805714"/>
            <a:ext cx="1957200" cy="819900"/>
            <a:chOff x="3593400" y="1760085"/>
            <a:chExt cx="1957200" cy="1093200"/>
          </a:xfrm>
        </p:grpSpPr>
        <p:sp>
          <p:nvSpPr>
            <p:cNvPr id="77" name="Google Shape;77;p16"/>
            <p:cNvSpPr txBox="1"/>
            <p:nvPr/>
          </p:nvSpPr>
          <p:spPr>
            <a:xfrm>
              <a:off x="3593400" y="1872097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0">
                  <a:solidFill>
                    <a:srgbClr val="0091E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b="1" sz="60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8" name="Google Shape;78;p16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cap="flat" cmpd="sng" w="9525">
              <a:solidFill>
                <a:srgbClr val="CFD8D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6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cap="flat" cmpd="sng" w="19050">
              <a:solidFill>
                <a:srgbClr val="CFD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0" name="Google Shape;80;p16"/>
          <p:cNvCxnSpPr>
            <a:endCxn id="78" idx="1"/>
          </p:cNvCxnSpPr>
          <p:nvPr/>
        </p:nvCxnSpPr>
        <p:spPr>
          <a:xfrm>
            <a:off x="3742095" y="653985"/>
            <a:ext cx="443400" cy="2718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16"/>
          <p:cNvCxnSpPr/>
          <p:nvPr/>
        </p:nvCxnSpPr>
        <p:spPr>
          <a:xfrm rot="10800000">
            <a:off x="4114800" y="202414"/>
            <a:ext cx="457200" cy="6033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" name="Google Shape;82;p16"/>
          <p:cNvCxnSpPr/>
          <p:nvPr/>
        </p:nvCxnSpPr>
        <p:spPr>
          <a:xfrm flipH="1" rot="10800000">
            <a:off x="4749075" y="564919"/>
            <a:ext cx="95100" cy="261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◎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indent="-393700" lvl="1" marL="9144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rtl="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indent="-393700" lvl="3" marL="18288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89" name="Google Shape;89;p18"/>
          <p:cNvSpPr txBox="1"/>
          <p:nvPr>
            <p:ph idx="2" type="body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indent="-393700" lvl="1" marL="9144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rtl="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indent="-393700" lvl="3" marL="18288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93" name="Google Shape;93;p19"/>
          <p:cNvSpPr txBox="1"/>
          <p:nvPr>
            <p:ph idx="2" type="body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94" name="Google Shape;94;p19"/>
          <p:cNvSpPr txBox="1"/>
          <p:nvPr>
            <p:ph idx="3" type="body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/>
          <p:nvPr>
            <p:ph idx="1" type="body"/>
          </p:nvPr>
        </p:nvSpPr>
        <p:spPr>
          <a:xfrm>
            <a:off x="457200" y="4055343"/>
            <a:ext cx="82296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oo.gl/ehBnhf" TargetMode="External"/><Relationship Id="rId4" Type="http://schemas.openxmlformats.org/officeDocument/2006/relationships/hyperlink" Target="https://github.com/dvysardana/RecommenderSystems_PyData_2016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png"/><Relationship Id="rId4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Relationship Id="rId5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png"/><Relationship Id="rId4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Relationship Id="rId5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5.png"/><Relationship Id="rId4" Type="http://schemas.openxmlformats.org/officeDocument/2006/relationships/image" Target="../media/image9.png"/><Relationship Id="rId5" Type="http://schemas.openxmlformats.org/officeDocument/2006/relationships/image" Target="../media/image5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dvysardana/RecommenderSystems_PyData_2016" TargetMode="External"/><Relationship Id="rId4" Type="http://schemas.openxmlformats.org/officeDocument/2006/relationships/hyperlink" Target="https://goo.gl/kVnNKf" TargetMode="External"/><Relationship Id="rId5" Type="http://schemas.openxmlformats.org/officeDocument/2006/relationships/image" Target="../media/image4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www.mmds.org" TargetMode="External"/><Relationship Id="rId4" Type="http://schemas.openxmlformats.org/officeDocument/2006/relationships/hyperlink" Target="https://www.coursera.org/learn/ml-recommenders" TargetMode="External"/><Relationship Id="rId5" Type="http://schemas.openxmlformats.org/officeDocument/2006/relationships/hyperlink" Target="https://www.coursera.org/learn/recommender-systems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18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/>
          <p:nvPr>
            <p:ph type="ctrTitle"/>
          </p:nvPr>
        </p:nvSpPr>
        <p:spPr>
          <a:xfrm>
            <a:off x="813575" y="269125"/>
            <a:ext cx="6965400" cy="21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/>
              <a:t>Recommender Systems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/>
              <a:t>Using Python</a:t>
            </a:r>
            <a:endParaRPr sz="4800"/>
          </a:p>
        </p:txBody>
      </p:sp>
      <p:sp>
        <p:nvSpPr>
          <p:cNvPr id="107" name="Google Shape;107;p24"/>
          <p:cNvSpPr txBox="1"/>
          <p:nvPr/>
        </p:nvSpPr>
        <p:spPr>
          <a:xfrm>
            <a:off x="310350" y="2575300"/>
            <a:ext cx="8523300" cy="10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27AA9A"/>
                </a:solidFill>
                <a:latin typeface="Verdana"/>
                <a:ea typeface="Verdana"/>
                <a:cs typeface="Verdana"/>
                <a:sym typeface="Verdana"/>
              </a:rPr>
              <a:t>Aug 12</a:t>
            </a:r>
            <a:r>
              <a:rPr lang="en" sz="3600">
                <a:solidFill>
                  <a:srgbClr val="27AA9A"/>
                </a:solidFill>
                <a:latin typeface="Verdana"/>
                <a:ea typeface="Verdana"/>
                <a:cs typeface="Verdana"/>
                <a:sym typeface="Verdana"/>
              </a:rPr>
              <a:t>, 2016</a:t>
            </a:r>
            <a:endParaRPr sz="3600">
              <a:solidFill>
                <a:srgbClr val="27AA9A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Slides: </a:t>
            </a:r>
            <a:r>
              <a:rPr lang="en" sz="30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https://goo.gl/ehBnhf</a:t>
            </a:r>
            <a:endParaRPr sz="300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Notebook: </a:t>
            </a:r>
            <a:r>
              <a:rPr lang="en" sz="30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https://github.com/dvysardana/RecommenderSystems_PyData_2016</a:t>
            </a:r>
            <a:endParaRPr sz="300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8" name="Google Shape;108;p24"/>
          <p:cNvSpPr txBox="1"/>
          <p:nvPr/>
        </p:nvSpPr>
        <p:spPr>
          <a:xfrm>
            <a:off x="5008800" y="4898274"/>
            <a:ext cx="4135200" cy="1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Slides by Divya</a:t>
            </a:r>
            <a:endParaRPr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/>
          <p:nvPr>
            <p:ph type="ctrTitle"/>
          </p:nvPr>
        </p:nvSpPr>
        <p:spPr>
          <a:xfrm>
            <a:off x="1494575" y="-6"/>
            <a:ext cx="5832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Quiz</a:t>
            </a:r>
            <a:endParaRPr/>
          </a:p>
        </p:txBody>
      </p:sp>
      <p:sp>
        <p:nvSpPr>
          <p:cNvPr id="182" name="Google Shape;182;p33"/>
          <p:cNvSpPr txBox="1"/>
          <p:nvPr>
            <p:ph idx="1" type="subTitle"/>
          </p:nvPr>
        </p:nvSpPr>
        <p:spPr>
          <a:xfrm>
            <a:off x="1145125" y="1019875"/>
            <a:ext cx="7583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users and matching items the following cases: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a.) LinkedIn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b.) Facebook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c.) Amazon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.) Netflix</a:t>
            </a:r>
            <a:endParaRPr/>
          </a:p>
        </p:txBody>
      </p:sp>
      <p:sp>
        <p:nvSpPr>
          <p:cNvPr id="183" name="Google Shape;183;p33"/>
          <p:cNvSpPr txBox="1"/>
          <p:nvPr/>
        </p:nvSpPr>
        <p:spPr>
          <a:xfrm>
            <a:off x="3425125" y="2066725"/>
            <a:ext cx="33111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(Users: members, Items: jobs)</a:t>
            </a:r>
            <a:endParaRPr/>
          </a:p>
        </p:txBody>
      </p:sp>
      <p:sp>
        <p:nvSpPr>
          <p:cNvPr id="184" name="Google Shape;184;p33"/>
          <p:cNvSpPr txBox="1"/>
          <p:nvPr/>
        </p:nvSpPr>
        <p:spPr>
          <a:xfrm>
            <a:off x="3425125" y="2529900"/>
            <a:ext cx="40833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Users: members, Items: members</a:t>
            </a: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/>
          </a:p>
        </p:txBody>
      </p:sp>
      <p:sp>
        <p:nvSpPr>
          <p:cNvPr id="185" name="Google Shape;185;p33"/>
          <p:cNvSpPr txBox="1"/>
          <p:nvPr/>
        </p:nvSpPr>
        <p:spPr>
          <a:xfrm>
            <a:off x="3425125" y="2993075"/>
            <a:ext cx="50391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(Users: members, Items: products, e.g., books)</a:t>
            </a:r>
            <a:endParaRPr/>
          </a:p>
        </p:txBody>
      </p:sp>
      <p:sp>
        <p:nvSpPr>
          <p:cNvPr id="186" name="Google Shape;186;p33"/>
          <p:cNvSpPr txBox="1"/>
          <p:nvPr/>
        </p:nvSpPr>
        <p:spPr>
          <a:xfrm>
            <a:off x="3425125" y="3409625"/>
            <a:ext cx="50391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(Users: members, Items: movies, TV shows)</a:t>
            </a:r>
            <a:endParaRPr/>
          </a:p>
        </p:txBody>
      </p:sp>
      <p:pic>
        <p:nvPicPr>
          <p:cNvPr id="187" name="Google Shape;1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950" y="1927125"/>
            <a:ext cx="605187" cy="3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196" y="2399050"/>
            <a:ext cx="374607" cy="42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198" y="2913673"/>
            <a:ext cx="374600" cy="37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950" y="3376850"/>
            <a:ext cx="605175" cy="377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0975" y="1236890"/>
            <a:ext cx="1743075" cy="2688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000" y="1249775"/>
            <a:ext cx="1743075" cy="26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4"/>
          <p:cNvSpPr txBox="1"/>
          <p:nvPr/>
        </p:nvSpPr>
        <p:spPr>
          <a:xfrm>
            <a:off x="6335400" y="1146050"/>
            <a:ext cx="2558100" cy="25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“In 1988, a British mountain climber named Joe Simpson wrote a book called Touching the Void, a harrowing account of near death in the Peruvian Andes. It got good reviews, only a modest success, it was soon forgotten. Then, a decade later, a strange thing happened. Jon Krakauer wrote Into Thin Air, another book about a mountain-climbing tragedy, which became a publishing sensation. Suddently, Touching the Void started to sell again.”...The Long Tail by Chris Anderson</a:t>
            </a:r>
            <a:endParaRPr/>
          </a:p>
        </p:txBody>
      </p:sp>
      <p:sp>
        <p:nvSpPr>
          <p:cNvPr id="198" name="Google Shape;198;p34"/>
          <p:cNvSpPr txBox="1"/>
          <p:nvPr>
            <p:ph type="ctrTitle"/>
          </p:nvPr>
        </p:nvSpPr>
        <p:spPr>
          <a:xfrm>
            <a:off x="684250" y="-389650"/>
            <a:ext cx="7503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Power of Recommendations: </a:t>
            </a:r>
            <a:r>
              <a:rPr lang="en" sz="2400"/>
              <a:t>A Success story</a:t>
            </a:r>
            <a:endParaRPr sz="2400"/>
          </a:p>
        </p:txBody>
      </p:sp>
      <p:sp>
        <p:nvSpPr>
          <p:cNvPr id="199" name="Google Shape;199;p34"/>
          <p:cNvSpPr txBox="1"/>
          <p:nvPr/>
        </p:nvSpPr>
        <p:spPr>
          <a:xfrm>
            <a:off x="476775" y="4068300"/>
            <a:ext cx="26040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Published in 1988</a:t>
            </a:r>
            <a:endParaRPr/>
          </a:p>
        </p:txBody>
      </p:sp>
      <p:sp>
        <p:nvSpPr>
          <p:cNvPr id="200" name="Google Shape;200;p34"/>
          <p:cNvSpPr txBox="1"/>
          <p:nvPr/>
        </p:nvSpPr>
        <p:spPr>
          <a:xfrm>
            <a:off x="3320975" y="4114150"/>
            <a:ext cx="26040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Published in 1996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>
            <p:ph type="ctrTitle"/>
          </p:nvPr>
        </p:nvSpPr>
        <p:spPr>
          <a:xfrm>
            <a:off x="1546025" y="1526194"/>
            <a:ext cx="5832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Building a Recommender System</a:t>
            </a:r>
            <a:endParaRPr/>
          </a:p>
        </p:txBody>
      </p:sp>
      <p:sp>
        <p:nvSpPr>
          <p:cNvPr id="206" name="Google Shape;206;p35"/>
          <p:cNvSpPr txBox="1"/>
          <p:nvPr>
            <p:ph idx="1" type="subTitle"/>
          </p:nvPr>
        </p:nvSpPr>
        <p:spPr>
          <a:xfrm>
            <a:off x="1546025" y="2782911"/>
            <a:ext cx="5832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>
            <p:ph type="ctrTitle"/>
          </p:nvPr>
        </p:nvSpPr>
        <p:spPr>
          <a:xfrm>
            <a:off x="79100" y="-417150"/>
            <a:ext cx="9144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Solution 0: Popularity based Recommender System</a:t>
            </a:r>
            <a:endParaRPr sz="2400"/>
          </a:p>
        </p:txBody>
      </p:sp>
      <p:sp>
        <p:nvSpPr>
          <p:cNvPr id="212" name="Google Shape;212;p36"/>
          <p:cNvSpPr txBox="1"/>
          <p:nvPr>
            <p:ph idx="1" type="subTitle"/>
          </p:nvPr>
        </p:nvSpPr>
        <p:spPr>
          <a:xfrm>
            <a:off x="216575" y="1205636"/>
            <a:ext cx="5832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Recommend items viewed/purchased by most people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Recommendations: Ranked list of items by their purchase count</a:t>
            </a:r>
            <a:endParaRPr sz="1400"/>
          </a:p>
        </p:txBody>
      </p:sp>
      <p:pic>
        <p:nvPicPr>
          <p:cNvPr id="213" name="Google Shape;2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7463" y="1792550"/>
            <a:ext cx="3918400" cy="241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875" y="1792550"/>
            <a:ext cx="4406525" cy="241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/>
          <p:nvPr>
            <p:ph type="ctrTitle"/>
          </p:nvPr>
        </p:nvSpPr>
        <p:spPr>
          <a:xfrm>
            <a:off x="1530500" y="-144281"/>
            <a:ext cx="5832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Quiz</a:t>
            </a:r>
            <a:endParaRPr/>
          </a:p>
        </p:txBody>
      </p:sp>
      <p:sp>
        <p:nvSpPr>
          <p:cNvPr id="220" name="Google Shape;220;p37"/>
          <p:cNvSpPr txBox="1"/>
          <p:nvPr>
            <p:ph idx="1" type="subTitle"/>
          </p:nvPr>
        </p:nvSpPr>
        <p:spPr>
          <a:xfrm>
            <a:off x="1327500" y="1015525"/>
            <a:ext cx="7816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is true of a popularity based recommender system?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1" name="Google Shape;221;p37"/>
          <p:cNvGraphicFramePr/>
          <p:nvPr/>
        </p:nvGraphicFramePr>
        <p:xfrm>
          <a:off x="1380950" y="2148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{86112C2B-B56B-4079-B1A6-7F7567EFB4EF}</a:tableStyleId>
              </a:tblPr>
              <a:tblGrid>
                <a:gridCol w="5034900"/>
                <a:gridCol w="1678400"/>
              </a:tblGrid>
              <a:tr h="43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 generate Personalized Recommendations?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4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 use Context (Eg. time of day)?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 use User Features?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 use Item Features?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 use Purchase History?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Is it Scalable?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22" name="Google Shape;2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930" y="2637875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930" y="3850975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930" y="4314175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1900" y="2249945"/>
            <a:ext cx="251200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4417" y="3102000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4417" y="3476487"/>
            <a:ext cx="266175" cy="2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type="ctrTitle"/>
          </p:nvPr>
        </p:nvSpPr>
        <p:spPr>
          <a:xfrm>
            <a:off x="280775" y="-206631"/>
            <a:ext cx="5832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Solution 1: Classification Model</a:t>
            </a:r>
            <a:endParaRPr sz="2400"/>
          </a:p>
        </p:txBody>
      </p:sp>
      <p:sp>
        <p:nvSpPr>
          <p:cNvPr id="233" name="Google Shape;233;p38"/>
          <p:cNvSpPr txBox="1"/>
          <p:nvPr>
            <p:ph idx="1" type="subTitle"/>
          </p:nvPr>
        </p:nvSpPr>
        <p:spPr>
          <a:xfrm>
            <a:off x="164300" y="1136911"/>
            <a:ext cx="5832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features of both products as well as users in order to predict whether a user will like a product or not.</a:t>
            </a:r>
            <a:endParaRPr sz="1400"/>
          </a:p>
        </p:txBody>
      </p:sp>
      <p:sp>
        <p:nvSpPr>
          <p:cNvPr id="234" name="Google Shape;234;p38"/>
          <p:cNvSpPr/>
          <p:nvPr/>
        </p:nvSpPr>
        <p:spPr>
          <a:xfrm>
            <a:off x="779325" y="1943700"/>
            <a:ext cx="1934700" cy="245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Features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(Eg. Age, Gender)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Features (Eg. cost, quality)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Purchase History</a:t>
            </a:r>
            <a:endParaRPr/>
          </a:p>
        </p:txBody>
      </p:sp>
      <p:sp>
        <p:nvSpPr>
          <p:cNvPr id="235" name="Google Shape;235;p38"/>
          <p:cNvSpPr txBox="1"/>
          <p:nvPr/>
        </p:nvSpPr>
        <p:spPr>
          <a:xfrm>
            <a:off x="3594025" y="2924750"/>
            <a:ext cx="1091100" cy="3483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Classifier</a:t>
            </a:r>
            <a:endParaRPr/>
          </a:p>
        </p:txBody>
      </p:sp>
      <p:sp>
        <p:nvSpPr>
          <p:cNvPr id="236" name="Google Shape;236;p38"/>
          <p:cNvSpPr/>
          <p:nvPr/>
        </p:nvSpPr>
        <p:spPr>
          <a:xfrm>
            <a:off x="2732200" y="3043925"/>
            <a:ext cx="852600" cy="14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8"/>
          <p:cNvSpPr/>
          <p:nvPr/>
        </p:nvSpPr>
        <p:spPr>
          <a:xfrm>
            <a:off x="4685125" y="3043925"/>
            <a:ext cx="742500" cy="14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8"/>
          <p:cNvSpPr txBox="1"/>
          <p:nvPr/>
        </p:nvSpPr>
        <p:spPr>
          <a:xfrm>
            <a:off x="4685125" y="3190625"/>
            <a:ext cx="10911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Like/Not like</a:t>
            </a:r>
            <a:endParaRPr/>
          </a:p>
        </p:txBody>
      </p:sp>
      <p:sp>
        <p:nvSpPr>
          <p:cNvPr id="239" name="Google Shape;239;p38"/>
          <p:cNvSpPr txBox="1"/>
          <p:nvPr/>
        </p:nvSpPr>
        <p:spPr>
          <a:xfrm>
            <a:off x="6469450" y="3086325"/>
            <a:ext cx="2530500" cy="1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It is difficult to collect high quality information about products and users.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9150" y="1583682"/>
            <a:ext cx="1114219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2850" y="3676500"/>
            <a:ext cx="1410880" cy="14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>
            <p:ph type="ctrTitle"/>
          </p:nvPr>
        </p:nvSpPr>
        <p:spPr>
          <a:xfrm>
            <a:off x="1530500" y="-144281"/>
            <a:ext cx="5832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Quiz</a:t>
            </a:r>
            <a:endParaRPr/>
          </a:p>
        </p:txBody>
      </p:sp>
      <p:sp>
        <p:nvSpPr>
          <p:cNvPr id="247" name="Google Shape;247;p39"/>
          <p:cNvSpPr txBox="1"/>
          <p:nvPr>
            <p:ph idx="1" type="subTitle"/>
          </p:nvPr>
        </p:nvSpPr>
        <p:spPr>
          <a:xfrm>
            <a:off x="1327500" y="1015525"/>
            <a:ext cx="7816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is true of a Classification model based recommender system?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48" name="Google Shape;248;p39"/>
          <p:cNvGraphicFramePr/>
          <p:nvPr/>
        </p:nvGraphicFramePr>
        <p:xfrm>
          <a:off x="1380950" y="2148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{86112C2B-B56B-4079-B1A6-7F7567EFB4EF}</a:tableStyleId>
              </a:tblPr>
              <a:tblGrid>
                <a:gridCol w="5034900"/>
                <a:gridCol w="1678400"/>
              </a:tblGrid>
              <a:tr h="43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 generate Personalized Recommendations?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4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 use Context (Eg. time of day)?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 use User Features?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 use Item Features?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 use Purchase History?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Is it Scalable?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49" name="Google Shape;2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930" y="2637875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930" y="3850975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4413" y="4314170"/>
            <a:ext cx="251200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930" y="2246400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930" y="3056950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930" y="3476025"/>
            <a:ext cx="266175" cy="2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ctrTitle"/>
          </p:nvPr>
        </p:nvSpPr>
        <p:spPr>
          <a:xfrm>
            <a:off x="0" y="0"/>
            <a:ext cx="7701600" cy="52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Solution 2: Nearest neighbor Collaborative Filtering</a:t>
            </a:r>
            <a:endParaRPr sz="2400"/>
          </a:p>
        </p:txBody>
      </p:sp>
      <p:sp>
        <p:nvSpPr>
          <p:cNvPr id="260" name="Google Shape;260;p40"/>
          <p:cNvSpPr txBox="1"/>
          <p:nvPr>
            <p:ph idx="1" type="subTitle"/>
          </p:nvPr>
        </p:nvSpPr>
        <p:spPr>
          <a:xfrm>
            <a:off x="4911825" y="522300"/>
            <a:ext cx="84573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Item-based Collaborative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Filtering</a:t>
            </a:r>
            <a:endParaRPr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Recommend items that are </a:t>
            </a:r>
            <a:endParaRPr sz="1800"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similar to the items the user </a:t>
            </a:r>
            <a:endParaRPr sz="1800"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bought.</a:t>
            </a:r>
            <a:endParaRPr sz="1800"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                   Similarity is based upon 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                   co-occurence of purchases.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</a:rPr>
              <a:t>“Items A and B were </a:t>
            </a:r>
            <a:endParaRPr sz="1800">
              <a:solidFill>
                <a:srgbClr val="980000"/>
              </a:solidFill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</a:rPr>
              <a:t>  purchased by both users </a:t>
            </a:r>
            <a:endParaRPr sz="1800">
              <a:solidFill>
                <a:srgbClr val="980000"/>
              </a:solidFill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</a:rPr>
              <a:t>  x and y, so they are similar.”</a:t>
            </a:r>
            <a:endParaRPr sz="1800">
              <a:solidFill>
                <a:srgbClr val="980000"/>
              </a:solidFill>
            </a:endParaRPr>
          </a:p>
        </p:txBody>
      </p:sp>
      <p:pic>
        <p:nvPicPr>
          <p:cNvPr id="261" name="Google Shape;26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6376" y="1969500"/>
            <a:ext cx="3960324" cy="222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0"/>
          <p:cNvSpPr txBox="1"/>
          <p:nvPr/>
        </p:nvSpPr>
        <p:spPr>
          <a:xfrm>
            <a:off x="0" y="466975"/>
            <a:ext cx="4635000" cy="14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User-based Collaborative Filtering</a:t>
            </a:r>
            <a:endParaRPr sz="300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Find users who have </a:t>
            </a:r>
            <a:endParaRPr sz="180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similar taste of products</a:t>
            </a:r>
            <a:endParaRPr sz="180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as the current user.</a:t>
            </a:r>
            <a:endParaRPr sz="180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Similarity is based upon </a:t>
            </a:r>
            <a:endParaRPr sz="180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similarity in users’ </a:t>
            </a:r>
            <a:endParaRPr sz="180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purchasing behaviour.</a:t>
            </a:r>
            <a:endParaRPr sz="180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“User x is similar to user y </a:t>
            </a:r>
            <a:endParaRPr sz="1800">
              <a:solidFill>
                <a:srgbClr val="98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because both purchased </a:t>
            </a:r>
            <a:endParaRPr sz="1800">
              <a:solidFill>
                <a:srgbClr val="98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items A, B and C.”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263" name="Google Shape;263;p40"/>
          <p:cNvSpPr txBox="1"/>
          <p:nvPr/>
        </p:nvSpPr>
        <p:spPr>
          <a:xfrm>
            <a:off x="2414350" y="3656100"/>
            <a:ext cx="9346500" cy="14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Fig. Source: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http://www.salemmarafi.com/code/collaborative-filtering-with-python/</a:t>
            </a:r>
            <a:endParaRPr sz="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1"/>
          <p:cNvSpPr txBox="1"/>
          <p:nvPr>
            <p:ph type="ctrTitle"/>
          </p:nvPr>
        </p:nvSpPr>
        <p:spPr>
          <a:xfrm>
            <a:off x="328850" y="524375"/>
            <a:ext cx="7701600" cy="52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Item-based Collaborative Filtering: An Example (People who bought this also bought)</a:t>
            </a:r>
            <a:endParaRPr sz="2400"/>
          </a:p>
        </p:txBody>
      </p:sp>
      <p:pic>
        <p:nvPicPr>
          <p:cNvPr id="269" name="Google Shape;26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925" y="1609263"/>
            <a:ext cx="2800350" cy="25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7663" y="1431800"/>
            <a:ext cx="3152775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1"/>
          <p:cNvSpPr txBox="1"/>
          <p:nvPr/>
        </p:nvSpPr>
        <p:spPr>
          <a:xfrm>
            <a:off x="4679850" y="32660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</a:t>
            </a:r>
            <a:endParaRPr b="1"/>
          </a:p>
        </p:txBody>
      </p:sp>
      <p:sp>
        <p:nvSpPr>
          <p:cNvPr id="272" name="Google Shape;272;p41"/>
          <p:cNvSpPr txBox="1"/>
          <p:nvPr/>
        </p:nvSpPr>
        <p:spPr>
          <a:xfrm>
            <a:off x="4679850" y="2626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endParaRPr b="1"/>
          </a:p>
        </p:txBody>
      </p:sp>
      <p:sp>
        <p:nvSpPr>
          <p:cNvPr id="273" name="Google Shape;273;p41"/>
          <p:cNvSpPr txBox="1"/>
          <p:nvPr/>
        </p:nvSpPr>
        <p:spPr>
          <a:xfrm>
            <a:off x="5360300" y="19964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endParaRPr b="1"/>
          </a:p>
        </p:txBody>
      </p:sp>
      <p:sp>
        <p:nvSpPr>
          <p:cNvPr id="274" name="Google Shape;274;p41"/>
          <p:cNvSpPr txBox="1"/>
          <p:nvPr/>
        </p:nvSpPr>
        <p:spPr>
          <a:xfrm>
            <a:off x="4679850" y="3799800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</a:t>
            </a:r>
            <a:endParaRPr b="1"/>
          </a:p>
        </p:txBody>
      </p:sp>
      <p:sp>
        <p:nvSpPr>
          <p:cNvPr id="275" name="Google Shape;275;p41"/>
          <p:cNvSpPr txBox="1"/>
          <p:nvPr/>
        </p:nvSpPr>
        <p:spPr>
          <a:xfrm>
            <a:off x="6195450" y="19964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</a:t>
            </a:r>
            <a:endParaRPr b="1"/>
          </a:p>
        </p:txBody>
      </p:sp>
      <p:sp>
        <p:nvSpPr>
          <p:cNvPr id="276" name="Google Shape;276;p41"/>
          <p:cNvSpPr txBox="1"/>
          <p:nvPr/>
        </p:nvSpPr>
        <p:spPr>
          <a:xfrm>
            <a:off x="6902925" y="19964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</a:t>
            </a:r>
            <a:endParaRPr b="1"/>
          </a:p>
        </p:txBody>
      </p:sp>
      <p:sp>
        <p:nvSpPr>
          <p:cNvPr id="277" name="Google Shape;277;p41"/>
          <p:cNvSpPr txBox="1"/>
          <p:nvPr/>
        </p:nvSpPr>
        <p:spPr>
          <a:xfrm>
            <a:off x="1746800" y="1843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endParaRPr b="1"/>
          </a:p>
        </p:txBody>
      </p:sp>
      <p:sp>
        <p:nvSpPr>
          <p:cNvPr id="278" name="Google Shape;278;p41"/>
          <p:cNvSpPr txBox="1"/>
          <p:nvPr/>
        </p:nvSpPr>
        <p:spPr>
          <a:xfrm>
            <a:off x="969025" y="2704538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endParaRPr b="1"/>
          </a:p>
        </p:txBody>
      </p:sp>
      <p:sp>
        <p:nvSpPr>
          <p:cNvPr id="279" name="Google Shape;279;p41"/>
          <p:cNvSpPr txBox="1"/>
          <p:nvPr/>
        </p:nvSpPr>
        <p:spPr>
          <a:xfrm>
            <a:off x="969025" y="35269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endParaRPr b="1"/>
          </a:p>
        </p:txBody>
      </p:sp>
      <p:sp>
        <p:nvSpPr>
          <p:cNvPr id="280" name="Google Shape;280;p41"/>
          <p:cNvSpPr txBox="1"/>
          <p:nvPr/>
        </p:nvSpPr>
        <p:spPr>
          <a:xfrm>
            <a:off x="969025" y="1843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</a:t>
            </a:r>
            <a:endParaRPr b="1"/>
          </a:p>
        </p:txBody>
      </p:sp>
      <p:sp>
        <p:nvSpPr>
          <p:cNvPr id="281" name="Google Shape;281;p41"/>
          <p:cNvSpPr txBox="1"/>
          <p:nvPr/>
        </p:nvSpPr>
        <p:spPr>
          <a:xfrm>
            <a:off x="1746800" y="27045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</a:t>
            </a:r>
            <a:endParaRPr b="1"/>
          </a:p>
        </p:txBody>
      </p:sp>
      <p:sp>
        <p:nvSpPr>
          <p:cNvPr id="282" name="Google Shape;282;p41"/>
          <p:cNvSpPr txBox="1"/>
          <p:nvPr/>
        </p:nvSpPr>
        <p:spPr>
          <a:xfrm>
            <a:off x="2524575" y="1843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</a:t>
            </a:r>
            <a:endParaRPr b="1"/>
          </a:p>
        </p:txBody>
      </p:sp>
      <p:sp>
        <p:nvSpPr>
          <p:cNvPr id="283" name="Google Shape;283;p41"/>
          <p:cNvSpPr txBox="1"/>
          <p:nvPr/>
        </p:nvSpPr>
        <p:spPr>
          <a:xfrm>
            <a:off x="494750" y="3565725"/>
            <a:ext cx="7369800" cy="25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Example source: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https://www.mapr.com/blog/inside-look-at-components-of-recommendation-engine</a:t>
            </a:r>
            <a:endParaRPr sz="900"/>
          </a:p>
        </p:txBody>
      </p:sp>
      <p:sp>
        <p:nvSpPr>
          <p:cNvPr id="284" name="Google Shape;284;p41"/>
          <p:cNvSpPr txBox="1"/>
          <p:nvPr/>
        </p:nvSpPr>
        <p:spPr>
          <a:xfrm>
            <a:off x="1118600" y="1170875"/>
            <a:ext cx="22386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4125"/>
                </a:solidFill>
              </a:rPr>
              <a:t>History Matrix</a:t>
            </a:r>
            <a:endParaRPr b="1">
              <a:solidFill>
                <a:srgbClr val="CC4125"/>
              </a:solidFill>
            </a:endParaRPr>
          </a:p>
        </p:txBody>
      </p:sp>
      <p:sp>
        <p:nvSpPr>
          <p:cNvPr id="285" name="Google Shape;285;p41"/>
          <p:cNvSpPr/>
          <p:nvPr/>
        </p:nvSpPr>
        <p:spPr>
          <a:xfrm>
            <a:off x="4693975" y="2550850"/>
            <a:ext cx="3251400" cy="5223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1"/>
          <p:cNvSpPr txBox="1"/>
          <p:nvPr/>
        </p:nvSpPr>
        <p:spPr>
          <a:xfrm>
            <a:off x="4960663" y="4577325"/>
            <a:ext cx="29868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Bob’s Recommendations= [C, B]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2"/>
          <p:cNvSpPr txBox="1"/>
          <p:nvPr>
            <p:ph type="ctrTitle"/>
          </p:nvPr>
        </p:nvSpPr>
        <p:spPr>
          <a:xfrm>
            <a:off x="328850" y="524375"/>
            <a:ext cx="7701600" cy="52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Item-based Collaborative Filtering: Effect of popular items</a:t>
            </a:r>
            <a:endParaRPr sz="2400"/>
          </a:p>
        </p:txBody>
      </p:sp>
      <p:pic>
        <p:nvPicPr>
          <p:cNvPr id="292" name="Google Shape;29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925" y="1609263"/>
            <a:ext cx="2800350" cy="25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7663" y="1431800"/>
            <a:ext cx="3152775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2"/>
          <p:cNvSpPr txBox="1"/>
          <p:nvPr/>
        </p:nvSpPr>
        <p:spPr>
          <a:xfrm>
            <a:off x="4679850" y="32660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</a:t>
            </a:r>
            <a:endParaRPr b="1"/>
          </a:p>
        </p:txBody>
      </p:sp>
      <p:sp>
        <p:nvSpPr>
          <p:cNvPr id="295" name="Google Shape;295;p42"/>
          <p:cNvSpPr txBox="1"/>
          <p:nvPr/>
        </p:nvSpPr>
        <p:spPr>
          <a:xfrm>
            <a:off x="4679850" y="2626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endParaRPr b="1"/>
          </a:p>
        </p:txBody>
      </p:sp>
      <p:sp>
        <p:nvSpPr>
          <p:cNvPr id="296" name="Google Shape;296;p42"/>
          <p:cNvSpPr txBox="1"/>
          <p:nvPr/>
        </p:nvSpPr>
        <p:spPr>
          <a:xfrm>
            <a:off x="5360300" y="19964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endParaRPr b="1"/>
          </a:p>
        </p:txBody>
      </p:sp>
      <p:sp>
        <p:nvSpPr>
          <p:cNvPr id="297" name="Google Shape;297;p42"/>
          <p:cNvSpPr txBox="1"/>
          <p:nvPr/>
        </p:nvSpPr>
        <p:spPr>
          <a:xfrm>
            <a:off x="4679850" y="3799800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</a:t>
            </a:r>
            <a:endParaRPr b="1"/>
          </a:p>
        </p:txBody>
      </p:sp>
      <p:sp>
        <p:nvSpPr>
          <p:cNvPr id="298" name="Google Shape;298;p42"/>
          <p:cNvSpPr txBox="1"/>
          <p:nvPr/>
        </p:nvSpPr>
        <p:spPr>
          <a:xfrm>
            <a:off x="6195450" y="19964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</a:t>
            </a:r>
            <a:endParaRPr b="1"/>
          </a:p>
        </p:txBody>
      </p:sp>
      <p:sp>
        <p:nvSpPr>
          <p:cNvPr id="299" name="Google Shape;299;p42"/>
          <p:cNvSpPr txBox="1"/>
          <p:nvPr/>
        </p:nvSpPr>
        <p:spPr>
          <a:xfrm>
            <a:off x="6902925" y="19964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</a:t>
            </a:r>
            <a:endParaRPr b="1"/>
          </a:p>
        </p:txBody>
      </p:sp>
      <p:sp>
        <p:nvSpPr>
          <p:cNvPr id="300" name="Google Shape;300;p42"/>
          <p:cNvSpPr txBox="1"/>
          <p:nvPr/>
        </p:nvSpPr>
        <p:spPr>
          <a:xfrm>
            <a:off x="1746800" y="1843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endParaRPr b="1"/>
          </a:p>
        </p:txBody>
      </p:sp>
      <p:sp>
        <p:nvSpPr>
          <p:cNvPr id="301" name="Google Shape;301;p42"/>
          <p:cNvSpPr txBox="1"/>
          <p:nvPr/>
        </p:nvSpPr>
        <p:spPr>
          <a:xfrm>
            <a:off x="969025" y="2704538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endParaRPr b="1"/>
          </a:p>
        </p:txBody>
      </p:sp>
      <p:sp>
        <p:nvSpPr>
          <p:cNvPr id="302" name="Google Shape;302;p42"/>
          <p:cNvSpPr txBox="1"/>
          <p:nvPr/>
        </p:nvSpPr>
        <p:spPr>
          <a:xfrm>
            <a:off x="969025" y="35269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endParaRPr b="1"/>
          </a:p>
        </p:txBody>
      </p:sp>
      <p:sp>
        <p:nvSpPr>
          <p:cNvPr id="303" name="Google Shape;303;p42"/>
          <p:cNvSpPr txBox="1"/>
          <p:nvPr/>
        </p:nvSpPr>
        <p:spPr>
          <a:xfrm>
            <a:off x="969025" y="1843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</a:t>
            </a:r>
            <a:endParaRPr b="1"/>
          </a:p>
        </p:txBody>
      </p:sp>
      <p:sp>
        <p:nvSpPr>
          <p:cNvPr id="304" name="Google Shape;304;p42"/>
          <p:cNvSpPr txBox="1"/>
          <p:nvPr/>
        </p:nvSpPr>
        <p:spPr>
          <a:xfrm>
            <a:off x="1746800" y="27045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</a:t>
            </a:r>
            <a:endParaRPr b="1"/>
          </a:p>
        </p:txBody>
      </p:sp>
      <p:sp>
        <p:nvSpPr>
          <p:cNvPr id="305" name="Google Shape;305;p42"/>
          <p:cNvSpPr txBox="1"/>
          <p:nvPr/>
        </p:nvSpPr>
        <p:spPr>
          <a:xfrm>
            <a:off x="2524575" y="1843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</a:t>
            </a:r>
            <a:endParaRPr b="1"/>
          </a:p>
        </p:txBody>
      </p:sp>
      <p:pic>
        <p:nvPicPr>
          <p:cNvPr id="306" name="Google Shape;30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9675" y="1636825"/>
            <a:ext cx="524375" cy="757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3225" y="2527189"/>
            <a:ext cx="503025" cy="726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0125" y="1869200"/>
            <a:ext cx="420600" cy="607308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2"/>
          <p:cNvSpPr txBox="1"/>
          <p:nvPr/>
        </p:nvSpPr>
        <p:spPr>
          <a:xfrm>
            <a:off x="7940150" y="2750575"/>
            <a:ext cx="1095300" cy="2796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100,000</a:t>
            </a:r>
            <a:endParaRPr/>
          </a:p>
        </p:txBody>
      </p:sp>
      <p:sp>
        <p:nvSpPr>
          <p:cNvPr id="310" name="Google Shape;310;p42"/>
          <p:cNvSpPr/>
          <p:nvPr/>
        </p:nvSpPr>
        <p:spPr>
          <a:xfrm>
            <a:off x="4693975" y="2550850"/>
            <a:ext cx="4401300" cy="5223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5"/>
          <p:cNvSpPr txBox="1"/>
          <p:nvPr>
            <p:ph type="title"/>
          </p:nvPr>
        </p:nvSpPr>
        <p:spPr>
          <a:xfrm>
            <a:off x="483025" y="343269"/>
            <a:ext cx="6636600" cy="72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800"/>
              <a:t>Outline</a:t>
            </a:r>
            <a:endParaRPr sz="6800"/>
          </a:p>
        </p:txBody>
      </p:sp>
      <p:sp>
        <p:nvSpPr>
          <p:cNvPr id="114" name="Google Shape;114;p25"/>
          <p:cNvSpPr txBox="1"/>
          <p:nvPr>
            <p:ph idx="4294967295" type="ctrTitle"/>
          </p:nvPr>
        </p:nvSpPr>
        <p:spPr>
          <a:xfrm>
            <a:off x="578325" y="1536069"/>
            <a:ext cx="7776900" cy="299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Why Recommender Systems?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Examples of Recommender Systems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How to build a Recommender System?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lphaLcPeriod"/>
            </a:pPr>
            <a:r>
              <a:rPr lang="en" sz="1800">
                <a:solidFill>
                  <a:schemeClr val="accent1"/>
                </a:solidFill>
              </a:rPr>
              <a:t>Popularity based</a:t>
            </a:r>
            <a:endParaRPr sz="1800">
              <a:solidFill>
                <a:schemeClr val="accent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Classification based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Collaborative Filtering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romanLcPeriod"/>
            </a:pPr>
            <a:r>
              <a:rPr lang="en" sz="1800">
                <a:solidFill>
                  <a:schemeClr val="accent1"/>
                </a:solidFill>
              </a:rPr>
              <a:t>Nearest Neighbor</a:t>
            </a:r>
            <a:endParaRPr sz="1800">
              <a:solidFill>
                <a:schemeClr val="accent1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AutoNum type="romanLcPeriod"/>
            </a:pPr>
            <a:r>
              <a:rPr lang="en" sz="1800"/>
              <a:t>Matrix Factorization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4. Evaluation of Recommender Systems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"/>
          <p:cNvSpPr txBox="1"/>
          <p:nvPr>
            <p:ph type="ctrTitle"/>
          </p:nvPr>
        </p:nvSpPr>
        <p:spPr>
          <a:xfrm>
            <a:off x="328850" y="524375"/>
            <a:ext cx="7701600" cy="52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Item-based Collaborative Filtering: Normalize co-occurence matrix</a:t>
            </a:r>
            <a:endParaRPr sz="2400"/>
          </a:p>
        </p:txBody>
      </p:sp>
      <p:sp>
        <p:nvSpPr>
          <p:cNvPr id="316" name="Google Shape;316;p43"/>
          <p:cNvSpPr txBox="1"/>
          <p:nvPr>
            <p:ph idx="1" type="subTitle"/>
          </p:nvPr>
        </p:nvSpPr>
        <p:spPr>
          <a:xfrm>
            <a:off x="206375" y="983661"/>
            <a:ext cx="5832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Normalize by Popularity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Jaccard similarity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-Number of users common for i and j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Number of users for either i or j</a:t>
            </a:r>
            <a:endParaRPr sz="1800"/>
          </a:p>
        </p:txBody>
      </p:sp>
      <p:pic>
        <p:nvPicPr>
          <p:cNvPr id="317" name="Google Shape;31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7663" y="1431800"/>
            <a:ext cx="3152775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3"/>
          <p:cNvSpPr txBox="1"/>
          <p:nvPr/>
        </p:nvSpPr>
        <p:spPr>
          <a:xfrm>
            <a:off x="4679850" y="32660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</a:t>
            </a:r>
            <a:endParaRPr b="1"/>
          </a:p>
        </p:txBody>
      </p:sp>
      <p:sp>
        <p:nvSpPr>
          <p:cNvPr id="319" name="Google Shape;319;p43"/>
          <p:cNvSpPr txBox="1"/>
          <p:nvPr/>
        </p:nvSpPr>
        <p:spPr>
          <a:xfrm>
            <a:off x="4679850" y="2626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endParaRPr b="1"/>
          </a:p>
        </p:txBody>
      </p:sp>
      <p:sp>
        <p:nvSpPr>
          <p:cNvPr id="320" name="Google Shape;320;p43"/>
          <p:cNvSpPr txBox="1"/>
          <p:nvPr/>
        </p:nvSpPr>
        <p:spPr>
          <a:xfrm>
            <a:off x="5360300" y="19964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endParaRPr b="1"/>
          </a:p>
        </p:txBody>
      </p:sp>
      <p:sp>
        <p:nvSpPr>
          <p:cNvPr id="321" name="Google Shape;321;p43"/>
          <p:cNvSpPr txBox="1"/>
          <p:nvPr/>
        </p:nvSpPr>
        <p:spPr>
          <a:xfrm>
            <a:off x="4679850" y="3799800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</a:t>
            </a:r>
            <a:endParaRPr b="1"/>
          </a:p>
        </p:txBody>
      </p:sp>
      <p:sp>
        <p:nvSpPr>
          <p:cNvPr id="322" name="Google Shape;322;p43"/>
          <p:cNvSpPr txBox="1"/>
          <p:nvPr/>
        </p:nvSpPr>
        <p:spPr>
          <a:xfrm>
            <a:off x="6195450" y="19964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</a:t>
            </a:r>
            <a:endParaRPr b="1"/>
          </a:p>
        </p:txBody>
      </p:sp>
      <p:sp>
        <p:nvSpPr>
          <p:cNvPr id="323" name="Google Shape;323;p43"/>
          <p:cNvSpPr txBox="1"/>
          <p:nvPr/>
        </p:nvSpPr>
        <p:spPr>
          <a:xfrm>
            <a:off x="6902925" y="19964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</a:t>
            </a:r>
            <a:endParaRPr b="1"/>
          </a:p>
        </p:txBody>
      </p:sp>
      <p:pic>
        <p:nvPicPr>
          <p:cNvPr id="324" name="Google Shape;32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0125" y="1869200"/>
            <a:ext cx="420600" cy="607308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3"/>
          <p:cNvSpPr txBox="1"/>
          <p:nvPr/>
        </p:nvSpPr>
        <p:spPr>
          <a:xfrm>
            <a:off x="7940150" y="2750575"/>
            <a:ext cx="1095300" cy="2796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100,000</a:t>
            </a:r>
            <a:endParaRPr/>
          </a:p>
        </p:txBody>
      </p:sp>
      <p:cxnSp>
        <p:nvCxnSpPr>
          <p:cNvPr id="326" name="Google Shape;326;p43"/>
          <p:cNvCxnSpPr/>
          <p:nvPr/>
        </p:nvCxnSpPr>
        <p:spPr>
          <a:xfrm flipH="1">
            <a:off x="5780900" y="3995450"/>
            <a:ext cx="283500" cy="234600"/>
          </a:xfrm>
          <a:prstGeom prst="straightConnector1">
            <a:avLst/>
          </a:prstGeom>
          <a:noFill/>
          <a:ln cap="flat" cmpd="sng" w="28575">
            <a:solidFill>
              <a:srgbClr val="A61C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27" name="Google Shape;327;p43"/>
          <p:cNvGrpSpPr/>
          <p:nvPr/>
        </p:nvGrpSpPr>
        <p:grpSpPr>
          <a:xfrm>
            <a:off x="6567175" y="2835775"/>
            <a:ext cx="682100" cy="297925"/>
            <a:chOff x="6567175" y="2835775"/>
            <a:chExt cx="682100" cy="297925"/>
          </a:xfrm>
        </p:grpSpPr>
        <p:cxnSp>
          <p:nvCxnSpPr>
            <p:cNvPr id="328" name="Google Shape;328;p43"/>
            <p:cNvCxnSpPr/>
            <p:nvPr/>
          </p:nvCxnSpPr>
          <p:spPr>
            <a:xfrm flipH="1">
              <a:off x="6567175" y="2835775"/>
              <a:ext cx="283500" cy="234600"/>
            </a:xfrm>
            <a:prstGeom prst="straightConnector1">
              <a:avLst/>
            </a:prstGeom>
            <a:noFill/>
            <a:ln cap="flat" cmpd="sng" w="28575">
              <a:solidFill>
                <a:srgbClr val="A61C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9" name="Google Shape;329;p43"/>
            <p:cNvSpPr txBox="1"/>
            <p:nvPr/>
          </p:nvSpPr>
          <p:spPr>
            <a:xfrm>
              <a:off x="6760275" y="2854100"/>
              <a:ext cx="489000" cy="2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3</a:t>
              </a:r>
              <a:endParaRPr b="1"/>
            </a:p>
          </p:txBody>
        </p:sp>
      </p:grpSp>
      <p:grpSp>
        <p:nvGrpSpPr>
          <p:cNvPr id="330" name="Google Shape;330;p43"/>
          <p:cNvGrpSpPr/>
          <p:nvPr/>
        </p:nvGrpSpPr>
        <p:grpSpPr>
          <a:xfrm>
            <a:off x="7348350" y="2835775"/>
            <a:ext cx="682100" cy="297925"/>
            <a:chOff x="6567175" y="2835775"/>
            <a:chExt cx="682100" cy="297925"/>
          </a:xfrm>
        </p:grpSpPr>
        <p:cxnSp>
          <p:nvCxnSpPr>
            <p:cNvPr id="331" name="Google Shape;331;p43"/>
            <p:cNvCxnSpPr/>
            <p:nvPr/>
          </p:nvCxnSpPr>
          <p:spPr>
            <a:xfrm flipH="1">
              <a:off x="6567175" y="2835775"/>
              <a:ext cx="283500" cy="234600"/>
            </a:xfrm>
            <a:prstGeom prst="straightConnector1">
              <a:avLst/>
            </a:prstGeom>
            <a:noFill/>
            <a:ln cap="flat" cmpd="sng" w="28575">
              <a:solidFill>
                <a:srgbClr val="A61C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2" name="Google Shape;332;p43"/>
            <p:cNvSpPr txBox="1"/>
            <p:nvPr/>
          </p:nvSpPr>
          <p:spPr>
            <a:xfrm>
              <a:off x="6760275" y="2854100"/>
              <a:ext cx="489000" cy="2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2</a:t>
              </a:r>
              <a:endParaRPr b="1"/>
            </a:p>
          </p:txBody>
        </p:sp>
      </p:grpSp>
      <p:grpSp>
        <p:nvGrpSpPr>
          <p:cNvPr id="333" name="Google Shape;333;p43"/>
          <p:cNvGrpSpPr/>
          <p:nvPr/>
        </p:nvGrpSpPr>
        <p:grpSpPr>
          <a:xfrm>
            <a:off x="5883338" y="3317963"/>
            <a:ext cx="682100" cy="297925"/>
            <a:chOff x="6567175" y="2835775"/>
            <a:chExt cx="682100" cy="297925"/>
          </a:xfrm>
        </p:grpSpPr>
        <p:cxnSp>
          <p:nvCxnSpPr>
            <p:cNvPr id="334" name="Google Shape;334;p43"/>
            <p:cNvCxnSpPr/>
            <p:nvPr/>
          </p:nvCxnSpPr>
          <p:spPr>
            <a:xfrm flipH="1">
              <a:off x="6567175" y="2835775"/>
              <a:ext cx="283500" cy="234600"/>
            </a:xfrm>
            <a:prstGeom prst="straightConnector1">
              <a:avLst/>
            </a:prstGeom>
            <a:noFill/>
            <a:ln cap="flat" cmpd="sng" w="28575">
              <a:solidFill>
                <a:srgbClr val="A61C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5" name="Google Shape;335;p43"/>
            <p:cNvSpPr txBox="1"/>
            <p:nvPr/>
          </p:nvSpPr>
          <p:spPr>
            <a:xfrm>
              <a:off x="6760275" y="2854100"/>
              <a:ext cx="489000" cy="2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3</a:t>
              </a:r>
              <a:endParaRPr b="1"/>
            </a:p>
          </p:txBody>
        </p:sp>
      </p:grpSp>
      <p:grpSp>
        <p:nvGrpSpPr>
          <p:cNvPr id="336" name="Google Shape;336;p43"/>
          <p:cNvGrpSpPr/>
          <p:nvPr/>
        </p:nvGrpSpPr>
        <p:grpSpPr>
          <a:xfrm>
            <a:off x="7348350" y="3339800"/>
            <a:ext cx="682100" cy="297925"/>
            <a:chOff x="6567175" y="2835775"/>
            <a:chExt cx="682100" cy="297925"/>
          </a:xfrm>
        </p:grpSpPr>
        <p:cxnSp>
          <p:nvCxnSpPr>
            <p:cNvPr id="337" name="Google Shape;337;p43"/>
            <p:cNvCxnSpPr/>
            <p:nvPr/>
          </p:nvCxnSpPr>
          <p:spPr>
            <a:xfrm flipH="1">
              <a:off x="6567175" y="2835775"/>
              <a:ext cx="283500" cy="234600"/>
            </a:xfrm>
            <a:prstGeom prst="straightConnector1">
              <a:avLst/>
            </a:prstGeom>
            <a:noFill/>
            <a:ln cap="flat" cmpd="sng" w="28575">
              <a:solidFill>
                <a:srgbClr val="A61C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8" name="Google Shape;338;p43"/>
            <p:cNvSpPr txBox="1"/>
            <p:nvPr/>
          </p:nvSpPr>
          <p:spPr>
            <a:xfrm>
              <a:off x="6760275" y="2854100"/>
              <a:ext cx="489000" cy="2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2</a:t>
              </a:r>
              <a:endParaRPr b="1"/>
            </a:p>
          </p:txBody>
        </p:sp>
      </p:grpSp>
      <p:sp>
        <p:nvSpPr>
          <p:cNvPr id="339" name="Google Shape;339;p43"/>
          <p:cNvSpPr txBox="1"/>
          <p:nvPr/>
        </p:nvSpPr>
        <p:spPr>
          <a:xfrm>
            <a:off x="5932025" y="3972950"/>
            <a:ext cx="4890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</a:t>
            </a:r>
            <a:endParaRPr b="1"/>
          </a:p>
        </p:txBody>
      </p:sp>
      <p:grpSp>
        <p:nvGrpSpPr>
          <p:cNvPr id="340" name="Google Shape;340;p43"/>
          <p:cNvGrpSpPr/>
          <p:nvPr/>
        </p:nvGrpSpPr>
        <p:grpSpPr>
          <a:xfrm>
            <a:off x="6567175" y="3932113"/>
            <a:ext cx="682100" cy="297925"/>
            <a:chOff x="6567175" y="2835775"/>
            <a:chExt cx="682100" cy="297925"/>
          </a:xfrm>
        </p:grpSpPr>
        <p:cxnSp>
          <p:nvCxnSpPr>
            <p:cNvPr id="341" name="Google Shape;341;p43"/>
            <p:cNvCxnSpPr/>
            <p:nvPr/>
          </p:nvCxnSpPr>
          <p:spPr>
            <a:xfrm flipH="1">
              <a:off x="6567175" y="2835775"/>
              <a:ext cx="283500" cy="234600"/>
            </a:xfrm>
            <a:prstGeom prst="straightConnector1">
              <a:avLst/>
            </a:prstGeom>
            <a:noFill/>
            <a:ln cap="flat" cmpd="sng" w="28575">
              <a:solidFill>
                <a:srgbClr val="A61C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2" name="Google Shape;342;p43"/>
            <p:cNvSpPr txBox="1"/>
            <p:nvPr/>
          </p:nvSpPr>
          <p:spPr>
            <a:xfrm>
              <a:off x="6760275" y="2854100"/>
              <a:ext cx="489000" cy="2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2</a:t>
              </a:r>
              <a:endParaRPr b="1"/>
            </a:p>
          </p:txBody>
        </p:sp>
      </p:grpSp>
      <p:cxnSp>
        <p:nvCxnSpPr>
          <p:cNvPr id="343" name="Google Shape;343;p43"/>
          <p:cNvCxnSpPr/>
          <p:nvPr/>
        </p:nvCxnSpPr>
        <p:spPr>
          <a:xfrm>
            <a:off x="381350" y="2167625"/>
            <a:ext cx="3383400" cy="2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44" name="Google Shape;344;p43"/>
          <p:cNvGrpSpPr/>
          <p:nvPr/>
        </p:nvGrpSpPr>
        <p:grpSpPr>
          <a:xfrm>
            <a:off x="8110125" y="3030175"/>
            <a:ext cx="1034000" cy="297925"/>
            <a:chOff x="6567175" y="2835775"/>
            <a:chExt cx="1034000" cy="297925"/>
          </a:xfrm>
        </p:grpSpPr>
        <p:cxnSp>
          <p:nvCxnSpPr>
            <p:cNvPr id="345" name="Google Shape;345;p43"/>
            <p:cNvCxnSpPr/>
            <p:nvPr/>
          </p:nvCxnSpPr>
          <p:spPr>
            <a:xfrm flipH="1">
              <a:off x="6567175" y="2835775"/>
              <a:ext cx="283500" cy="234600"/>
            </a:xfrm>
            <a:prstGeom prst="straightConnector1">
              <a:avLst/>
            </a:prstGeom>
            <a:noFill/>
            <a:ln cap="flat" cmpd="sng" w="28575">
              <a:solidFill>
                <a:srgbClr val="A61C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6" name="Google Shape;346;p43"/>
            <p:cNvSpPr txBox="1"/>
            <p:nvPr/>
          </p:nvSpPr>
          <p:spPr>
            <a:xfrm>
              <a:off x="6760275" y="2854100"/>
              <a:ext cx="840900" cy="2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100,002</a:t>
              </a:r>
              <a:endParaRPr b="1"/>
            </a:p>
          </p:txBody>
        </p:sp>
      </p:grpSp>
      <p:sp>
        <p:nvSpPr>
          <p:cNvPr id="347" name="Google Shape;347;p43"/>
          <p:cNvSpPr/>
          <p:nvPr/>
        </p:nvSpPr>
        <p:spPr>
          <a:xfrm>
            <a:off x="4693975" y="2550850"/>
            <a:ext cx="4401300" cy="5223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950" y="2550838"/>
            <a:ext cx="2800350" cy="256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4"/>
          <p:cNvSpPr txBox="1"/>
          <p:nvPr>
            <p:ph type="ctrTitle"/>
          </p:nvPr>
        </p:nvSpPr>
        <p:spPr>
          <a:xfrm>
            <a:off x="328850" y="524375"/>
            <a:ext cx="7701600" cy="52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Item-based Collaborative Filtering: Effect of multiple items</a:t>
            </a:r>
            <a:endParaRPr sz="2400"/>
          </a:p>
        </p:txBody>
      </p:sp>
      <p:pic>
        <p:nvPicPr>
          <p:cNvPr id="354" name="Google Shape;35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925" y="1609263"/>
            <a:ext cx="2800350" cy="25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4"/>
          <p:cNvSpPr txBox="1"/>
          <p:nvPr/>
        </p:nvSpPr>
        <p:spPr>
          <a:xfrm>
            <a:off x="4603600" y="2720663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</a:t>
            </a:r>
            <a:endParaRPr b="1"/>
          </a:p>
        </p:txBody>
      </p:sp>
      <p:sp>
        <p:nvSpPr>
          <p:cNvPr id="356" name="Google Shape;356;p44"/>
          <p:cNvSpPr txBox="1"/>
          <p:nvPr/>
        </p:nvSpPr>
        <p:spPr>
          <a:xfrm>
            <a:off x="4603600" y="2306263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endParaRPr b="1"/>
          </a:p>
        </p:txBody>
      </p:sp>
      <p:sp>
        <p:nvSpPr>
          <p:cNvPr id="357" name="Google Shape;357;p44"/>
          <p:cNvSpPr txBox="1"/>
          <p:nvPr/>
        </p:nvSpPr>
        <p:spPr>
          <a:xfrm>
            <a:off x="1746800" y="35656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</a:t>
            </a:r>
            <a:endParaRPr b="1"/>
          </a:p>
        </p:txBody>
      </p:sp>
      <p:sp>
        <p:nvSpPr>
          <p:cNvPr id="358" name="Google Shape;358;p44"/>
          <p:cNvSpPr txBox="1"/>
          <p:nvPr/>
        </p:nvSpPr>
        <p:spPr>
          <a:xfrm>
            <a:off x="1746800" y="1843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endParaRPr b="1"/>
          </a:p>
        </p:txBody>
      </p:sp>
      <p:sp>
        <p:nvSpPr>
          <p:cNvPr id="359" name="Google Shape;359;p44"/>
          <p:cNvSpPr txBox="1"/>
          <p:nvPr/>
        </p:nvSpPr>
        <p:spPr>
          <a:xfrm>
            <a:off x="969025" y="2704538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endParaRPr b="1"/>
          </a:p>
        </p:txBody>
      </p:sp>
      <p:sp>
        <p:nvSpPr>
          <p:cNvPr id="360" name="Google Shape;360;p44"/>
          <p:cNvSpPr txBox="1"/>
          <p:nvPr/>
        </p:nvSpPr>
        <p:spPr>
          <a:xfrm>
            <a:off x="969025" y="35269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endParaRPr b="1"/>
          </a:p>
        </p:txBody>
      </p:sp>
      <p:sp>
        <p:nvSpPr>
          <p:cNvPr id="361" name="Google Shape;361;p44"/>
          <p:cNvSpPr txBox="1"/>
          <p:nvPr/>
        </p:nvSpPr>
        <p:spPr>
          <a:xfrm>
            <a:off x="969025" y="1843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</a:t>
            </a:r>
            <a:endParaRPr b="1"/>
          </a:p>
        </p:txBody>
      </p:sp>
      <p:sp>
        <p:nvSpPr>
          <p:cNvPr id="362" name="Google Shape;362;p44"/>
          <p:cNvSpPr txBox="1"/>
          <p:nvPr/>
        </p:nvSpPr>
        <p:spPr>
          <a:xfrm>
            <a:off x="1746800" y="27045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</a:t>
            </a:r>
            <a:endParaRPr b="1"/>
          </a:p>
        </p:txBody>
      </p:sp>
      <p:sp>
        <p:nvSpPr>
          <p:cNvPr id="363" name="Google Shape;363;p44"/>
          <p:cNvSpPr txBox="1"/>
          <p:nvPr/>
        </p:nvSpPr>
        <p:spPr>
          <a:xfrm>
            <a:off x="2524575" y="1843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</a:t>
            </a:r>
            <a:endParaRPr b="1"/>
          </a:p>
        </p:txBody>
      </p:sp>
      <p:pic>
        <p:nvPicPr>
          <p:cNvPr id="364" name="Google Shape;36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4650" y="3386700"/>
            <a:ext cx="479100" cy="7231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5" name="Google Shape;365;p44"/>
          <p:cNvGraphicFramePr/>
          <p:nvPr/>
        </p:nvGraphicFramePr>
        <p:xfrm>
          <a:off x="4983225" y="2306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{86112C2B-B56B-4079-B1A6-7F7567EFB4EF}</a:tableStyleId>
              </a:tblPr>
              <a:tblGrid>
                <a:gridCol w="992025"/>
                <a:gridCol w="992025"/>
                <a:gridCol w="992025"/>
                <a:gridCol w="992025"/>
              </a:tblGrid>
              <a:tr h="373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3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66" name="Google Shape;366;p44"/>
          <p:cNvSpPr txBox="1"/>
          <p:nvPr/>
        </p:nvSpPr>
        <p:spPr>
          <a:xfrm>
            <a:off x="5021825" y="1074750"/>
            <a:ext cx="4043400" cy="5223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Rows from normalized co-occurence matrix</a:t>
            </a:r>
            <a:endParaRPr/>
          </a:p>
        </p:txBody>
      </p:sp>
      <p:graphicFrame>
        <p:nvGraphicFramePr>
          <p:cNvPr id="367" name="Google Shape;367;p44"/>
          <p:cNvGraphicFramePr/>
          <p:nvPr/>
        </p:nvGraphicFramePr>
        <p:xfrm>
          <a:off x="4983225" y="3317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{86112C2B-B56B-4079-B1A6-7F7567EFB4EF}</a:tableStyleId>
              </a:tblPr>
              <a:tblGrid>
                <a:gridCol w="994475"/>
                <a:gridCol w="994475"/>
                <a:gridCol w="994475"/>
                <a:gridCol w="9944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68" name="Google Shape;368;p44"/>
          <p:cNvSpPr txBox="1"/>
          <p:nvPr/>
        </p:nvSpPr>
        <p:spPr>
          <a:xfrm>
            <a:off x="2868924" y="3073138"/>
            <a:ext cx="3022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Weighted sum=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(Scores for movie 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 Scores for movie D)/2</a:t>
            </a:r>
            <a:endParaRPr/>
          </a:p>
        </p:txBody>
      </p:sp>
      <p:sp>
        <p:nvSpPr>
          <p:cNvPr id="369" name="Google Shape;369;p44"/>
          <p:cNvSpPr txBox="1"/>
          <p:nvPr/>
        </p:nvSpPr>
        <p:spPr>
          <a:xfrm>
            <a:off x="5242750" y="1912588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endParaRPr b="1"/>
          </a:p>
        </p:txBody>
      </p:sp>
      <p:sp>
        <p:nvSpPr>
          <p:cNvPr id="370" name="Google Shape;370;p44"/>
          <p:cNvSpPr txBox="1"/>
          <p:nvPr/>
        </p:nvSpPr>
        <p:spPr>
          <a:xfrm>
            <a:off x="6257975" y="1912588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</a:t>
            </a:r>
            <a:endParaRPr b="1"/>
          </a:p>
        </p:txBody>
      </p:sp>
      <p:sp>
        <p:nvSpPr>
          <p:cNvPr id="371" name="Google Shape;371;p44"/>
          <p:cNvSpPr txBox="1"/>
          <p:nvPr/>
        </p:nvSpPr>
        <p:spPr>
          <a:xfrm>
            <a:off x="7210100" y="1912588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</a:t>
            </a:r>
            <a:endParaRPr b="1"/>
          </a:p>
        </p:txBody>
      </p:sp>
      <p:sp>
        <p:nvSpPr>
          <p:cNvPr id="372" name="Google Shape;372;p44"/>
          <p:cNvSpPr txBox="1"/>
          <p:nvPr/>
        </p:nvSpPr>
        <p:spPr>
          <a:xfrm>
            <a:off x="8282875" y="1912588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</a:t>
            </a:r>
            <a:endParaRPr b="1"/>
          </a:p>
        </p:txBody>
      </p:sp>
      <p:sp>
        <p:nvSpPr>
          <p:cNvPr id="373" name="Google Shape;373;p44"/>
          <p:cNvSpPr txBox="1"/>
          <p:nvPr/>
        </p:nvSpPr>
        <p:spPr>
          <a:xfrm>
            <a:off x="3266450" y="4297675"/>
            <a:ext cx="19017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Ranked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Recommendations:</a:t>
            </a:r>
            <a:endParaRPr b="1"/>
          </a:p>
        </p:txBody>
      </p:sp>
      <p:graphicFrame>
        <p:nvGraphicFramePr>
          <p:cNvPr id="374" name="Google Shape;374;p44"/>
          <p:cNvGraphicFramePr/>
          <p:nvPr/>
        </p:nvGraphicFramePr>
        <p:xfrm>
          <a:off x="5097125" y="444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{86112C2B-B56B-4079-B1A6-7F7567EFB4EF}</a:tableStyleId>
              </a:tblPr>
              <a:tblGrid>
                <a:gridCol w="992025"/>
                <a:gridCol w="992025"/>
                <a:gridCol w="992025"/>
                <a:gridCol w="992025"/>
              </a:tblGrid>
              <a:tr h="373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0.125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75" name="Google Shape;375;p44"/>
          <p:cNvSpPr txBox="1"/>
          <p:nvPr/>
        </p:nvSpPr>
        <p:spPr>
          <a:xfrm>
            <a:off x="5356650" y="40562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</a:t>
            </a:r>
            <a:endParaRPr b="1"/>
          </a:p>
        </p:txBody>
      </p:sp>
      <p:sp>
        <p:nvSpPr>
          <p:cNvPr id="376" name="Google Shape;376;p44"/>
          <p:cNvSpPr txBox="1"/>
          <p:nvPr/>
        </p:nvSpPr>
        <p:spPr>
          <a:xfrm>
            <a:off x="6371875" y="40562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</a:t>
            </a:r>
            <a:endParaRPr b="1"/>
          </a:p>
        </p:txBody>
      </p:sp>
      <p:sp>
        <p:nvSpPr>
          <p:cNvPr id="377" name="Google Shape;377;p44"/>
          <p:cNvSpPr txBox="1"/>
          <p:nvPr/>
        </p:nvSpPr>
        <p:spPr>
          <a:xfrm>
            <a:off x="7324000" y="40562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</a:t>
            </a:r>
            <a:endParaRPr b="1"/>
          </a:p>
        </p:txBody>
      </p:sp>
      <p:sp>
        <p:nvSpPr>
          <p:cNvPr id="378" name="Google Shape;378;p44"/>
          <p:cNvSpPr txBox="1"/>
          <p:nvPr/>
        </p:nvSpPr>
        <p:spPr>
          <a:xfrm>
            <a:off x="8396775" y="40562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endParaRPr b="1"/>
          </a:p>
        </p:txBody>
      </p:sp>
      <p:pic>
        <p:nvPicPr>
          <p:cNvPr id="379" name="Google Shape;37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0000" y="3546446"/>
            <a:ext cx="308917" cy="3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5"/>
          <p:cNvSpPr txBox="1"/>
          <p:nvPr>
            <p:ph type="ctrTitle"/>
          </p:nvPr>
        </p:nvSpPr>
        <p:spPr>
          <a:xfrm>
            <a:off x="1523000" y="-266781"/>
            <a:ext cx="5832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Quiz</a:t>
            </a:r>
            <a:endParaRPr/>
          </a:p>
        </p:txBody>
      </p:sp>
      <p:sp>
        <p:nvSpPr>
          <p:cNvPr id="385" name="Google Shape;385;p45"/>
          <p:cNvSpPr txBox="1"/>
          <p:nvPr>
            <p:ph idx="1" type="subTitle"/>
          </p:nvPr>
        </p:nvSpPr>
        <p:spPr>
          <a:xfrm>
            <a:off x="1327500" y="580400"/>
            <a:ext cx="7816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a user x itemRatings matrix of size 480,189 x 17,770, which model will you apply given the matrix is very sparse?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86" name="Google Shape;386;p45"/>
          <p:cNvGraphicFramePr/>
          <p:nvPr/>
        </p:nvGraphicFramePr>
        <p:xfrm>
          <a:off x="1380950" y="2148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{86112C2B-B56B-4079-B1A6-7F7567EFB4EF}</a:tableStyleId>
              </a:tblPr>
              <a:tblGrid>
                <a:gridCol w="5034900"/>
                <a:gridCol w="1678400"/>
              </a:tblGrid>
              <a:tr h="43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Popularity based recommender system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4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Classification model based recommender system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Item similarity based recommender system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User similarity based recommender system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All of the above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None of the above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87" name="Google Shape;38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4413" y="3902395"/>
            <a:ext cx="251200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4413" y="2714083"/>
            <a:ext cx="251200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4413" y="3145745"/>
            <a:ext cx="251200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913" y="3498358"/>
            <a:ext cx="251200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0780" y="4306450"/>
            <a:ext cx="266175" cy="2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5"/>
          <p:cNvSpPr txBox="1"/>
          <p:nvPr/>
        </p:nvSpPr>
        <p:spPr>
          <a:xfrm>
            <a:off x="6860600" y="2190975"/>
            <a:ext cx="1072200" cy="1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May be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6"/>
          <p:cNvSpPr txBox="1"/>
          <p:nvPr>
            <p:ph idx="4294967295" type="ctrTitle"/>
          </p:nvPr>
        </p:nvSpPr>
        <p:spPr>
          <a:xfrm>
            <a:off x="-72150" y="541625"/>
            <a:ext cx="9310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/>
              <a:t>480,189 x 17,770</a:t>
            </a:r>
            <a:endParaRPr b="1" sz="9600"/>
          </a:p>
        </p:txBody>
      </p:sp>
      <p:sp>
        <p:nvSpPr>
          <p:cNvPr id="398" name="Google Shape;398;p46"/>
          <p:cNvSpPr txBox="1"/>
          <p:nvPr>
            <p:ph idx="4294967295" type="subTitle"/>
          </p:nvPr>
        </p:nvSpPr>
        <p:spPr>
          <a:xfrm>
            <a:off x="1197625" y="1976725"/>
            <a:ext cx="83970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This is the Million Dollar Matrix!!!!$$$$$$!!!!</a:t>
            </a:r>
            <a:endParaRPr/>
          </a:p>
        </p:txBody>
      </p:sp>
      <p:pic>
        <p:nvPicPr>
          <p:cNvPr id="399" name="Google Shape;3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6888" y="3137550"/>
            <a:ext cx="2638425" cy="17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6"/>
          <p:cNvSpPr txBox="1"/>
          <p:nvPr/>
        </p:nvSpPr>
        <p:spPr>
          <a:xfrm>
            <a:off x="6333350" y="2761525"/>
            <a:ext cx="2691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~100 million ratings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01" name="Google Shape;401;p46"/>
          <p:cNvSpPr txBox="1"/>
          <p:nvPr/>
        </p:nvSpPr>
        <p:spPr>
          <a:xfrm>
            <a:off x="6280250" y="3786625"/>
            <a:ext cx="2797800" cy="8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Only 100 million out of possible 8.5 billion ratings are non zero.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Very sparse matrix!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7"/>
          <p:cNvSpPr txBox="1"/>
          <p:nvPr>
            <p:ph type="ctrTitle"/>
          </p:nvPr>
        </p:nvSpPr>
        <p:spPr>
          <a:xfrm>
            <a:off x="122650" y="243400"/>
            <a:ext cx="8822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Solution 3: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Model based Collaborative Filtering (Matrix Factorization)</a:t>
            </a:r>
            <a:endParaRPr sz="2400"/>
          </a:p>
        </p:txBody>
      </p:sp>
      <p:sp>
        <p:nvSpPr>
          <p:cNvPr id="407" name="Google Shape;407;p47"/>
          <p:cNvSpPr txBox="1"/>
          <p:nvPr>
            <p:ph idx="1" type="subTitle"/>
          </p:nvPr>
        </p:nvSpPr>
        <p:spPr>
          <a:xfrm>
            <a:off x="74200" y="1478400"/>
            <a:ext cx="85410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Identify latent (hidden) features from the input user x  itemRatings matrix to represent users and items as vectors in N dimensional space.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08" name="Google Shape;40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075" y="2178712"/>
            <a:ext cx="2900611" cy="25578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9" name="Google Shape;409;p47"/>
          <p:cNvGrpSpPr/>
          <p:nvPr/>
        </p:nvGrpSpPr>
        <p:grpSpPr>
          <a:xfrm>
            <a:off x="586900" y="2299675"/>
            <a:ext cx="1555050" cy="965650"/>
            <a:chOff x="5813300" y="1800500"/>
            <a:chExt cx="1555050" cy="965650"/>
          </a:xfrm>
        </p:grpSpPr>
        <p:cxnSp>
          <p:nvCxnSpPr>
            <p:cNvPr id="410" name="Google Shape;410;p47"/>
            <p:cNvCxnSpPr/>
            <p:nvPr/>
          </p:nvCxnSpPr>
          <p:spPr>
            <a:xfrm rot="10800000">
              <a:off x="6039650" y="2149950"/>
              <a:ext cx="1328700" cy="616200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411" name="Google Shape;411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13300" y="1800500"/>
              <a:ext cx="349450" cy="349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2" name="Google Shape;412;p47"/>
          <p:cNvGrpSpPr/>
          <p:nvPr/>
        </p:nvGrpSpPr>
        <p:grpSpPr>
          <a:xfrm>
            <a:off x="4804588" y="3698100"/>
            <a:ext cx="3391500" cy="897038"/>
            <a:chOff x="4804588" y="3698100"/>
            <a:chExt cx="3391500" cy="897038"/>
          </a:xfrm>
        </p:grpSpPr>
        <p:sp>
          <p:nvSpPr>
            <p:cNvPr id="413" name="Google Shape;413;p47"/>
            <p:cNvSpPr txBox="1"/>
            <p:nvPr/>
          </p:nvSpPr>
          <p:spPr>
            <a:xfrm>
              <a:off x="4804588" y="4016438"/>
              <a:ext cx="3391500" cy="57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New user (Known ratings): [4 5 ….3]</a:t>
              </a:r>
              <a:endParaRPr/>
            </a:p>
          </p:txBody>
        </p:sp>
        <p:pic>
          <p:nvPicPr>
            <p:cNvPr id="414" name="Google Shape;414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25625" y="3698100"/>
              <a:ext cx="349450" cy="3494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5" name="Google Shape;415;p47"/>
          <p:cNvSpPr txBox="1"/>
          <p:nvPr/>
        </p:nvSpPr>
        <p:spPr>
          <a:xfrm>
            <a:off x="4234350" y="2664825"/>
            <a:ext cx="51816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                    </a:t>
            </a:r>
            <a:r>
              <a:rPr lang="en" sz="1000">
                <a:solidFill>
                  <a:schemeClr val="dk1"/>
                </a:solidFill>
              </a:rPr>
              <a:t>(Serious/Escapist?) Geared towards Males or Females? 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User Vector (u) =  [1.3                        2.8]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Item Vector (v) =   [2.5                      -1.9]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7"/>
          <p:cNvSpPr txBox="1"/>
          <p:nvPr/>
        </p:nvSpPr>
        <p:spPr>
          <a:xfrm>
            <a:off x="683725" y="4654025"/>
            <a:ext cx="27348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highlight>
                  <a:srgbClr val="FFFFFF"/>
                </a:highlight>
              </a:rPr>
              <a:t>Netflix Prize diagram (Koren et al., 2009)</a:t>
            </a:r>
            <a:endParaRPr/>
          </a:p>
        </p:txBody>
      </p:sp>
      <p:sp>
        <p:nvSpPr>
          <p:cNvPr id="417" name="Google Shape;417;p47"/>
          <p:cNvSpPr txBox="1"/>
          <p:nvPr/>
        </p:nvSpPr>
        <p:spPr>
          <a:xfrm>
            <a:off x="74200" y="4938725"/>
            <a:ext cx="87720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749300" marR="76200" rtl="0" algn="l">
              <a:lnSpc>
                <a:spcPct val="122000"/>
              </a:lnSpc>
              <a:spcBef>
                <a:spcPts val="2200"/>
              </a:spcBef>
              <a:spcAft>
                <a:spcPts val="0"/>
              </a:spcAft>
              <a:buClr>
                <a:srgbClr val="333333"/>
              </a:buClr>
              <a:buSzPts val="900"/>
              <a:buChar char="●"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</a:rPr>
              <a:t>Koren, Yehuda, Robert Bell and Chris Volinsky. 2009. “Matrix Factorization Techniques for Recommender Systems.” </a:t>
            </a:r>
            <a:r>
              <a:rPr i="1" lang="en" sz="900">
                <a:solidFill>
                  <a:srgbClr val="333333"/>
                </a:solidFill>
                <a:highlight>
                  <a:srgbClr val="FFFFFF"/>
                </a:highlight>
              </a:rPr>
              <a:t>Computer 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</a:rPr>
              <a:t>42:8.</a:t>
            </a:r>
            <a:endParaRPr sz="9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8"/>
          <p:cNvSpPr txBox="1"/>
          <p:nvPr>
            <p:ph type="ctrTitle"/>
          </p:nvPr>
        </p:nvSpPr>
        <p:spPr>
          <a:xfrm>
            <a:off x="114875" y="-168375"/>
            <a:ext cx="8822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Solution 3: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Model based Collaborative Filtering (Matrix Factorization)</a:t>
            </a:r>
            <a:endParaRPr sz="2400"/>
          </a:p>
        </p:txBody>
      </p:sp>
      <p:pic>
        <p:nvPicPr>
          <p:cNvPr id="423" name="Google Shape;42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0050" y="2179188"/>
            <a:ext cx="3737964" cy="1800438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4" name="Google Shape;424;p48"/>
          <p:cNvSpPr txBox="1"/>
          <p:nvPr/>
        </p:nvSpPr>
        <p:spPr>
          <a:xfrm>
            <a:off x="229575" y="1219600"/>
            <a:ext cx="8526900" cy="715500"/>
          </a:xfrm>
          <a:prstGeom prst="rect">
            <a:avLst/>
          </a:prstGeom>
          <a:noFill/>
          <a:ln cap="flat" cmpd="sng" w="952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Training: </a:t>
            </a:r>
            <a:r>
              <a:rPr lang="en"/>
              <a:t>Use Matrix factorization approaches (Eg. Singular value Decomposition or SVD) to split the Rating Matrix into constituent User Matrix and Item Matrix with minimum Sum of squared error (SSE).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25" name="Google Shape;425;p48"/>
          <p:cNvSpPr txBox="1"/>
          <p:nvPr/>
        </p:nvSpPr>
        <p:spPr>
          <a:xfrm>
            <a:off x="1246850" y="4307875"/>
            <a:ext cx="5770800" cy="578700"/>
          </a:xfrm>
          <a:prstGeom prst="rect">
            <a:avLst/>
          </a:prstGeom>
          <a:noFill/>
          <a:ln cap="flat" cmpd="sng" w="952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u="sng">
                <a:solidFill>
                  <a:schemeClr val="dk1"/>
                </a:solidFill>
              </a:rPr>
              <a:t>Goal:</a:t>
            </a:r>
            <a:r>
              <a:rPr lang="en">
                <a:solidFill>
                  <a:schemeClr val="dk1"/>
                </a:solidFill>
              </a:rPr>
              <a:t> Predict unknown ratings for the remaining set of movies using the learned User Matrix and Item Matrix</a:t>
            </a:r>
            <a:endParaRPr/>
          </a:p>
        </p:txBody>
      </p:sp>
      <p:sp>
        <p:nvSpPr>
          <p:cNvPr id="426" name="Google Shape;426;p48"/>
          <p:cNvSpPr txBox="1"/>
          <p:nvPr/>
        </p:nvSpPr>
        <p:spPr>
          <a:xfrm>
            <a:off x="870225" y="4843475"/>
            <a:ext cx="78240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Refer to Gower 2014 to read more about Netflix prize and SVD (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Gower, Stephen. "Netflix Prize and SVD." (2014): 1-10.</a:t>
            </a:r>
            <a:r>
              <a:rPr lang="en" sz="1000"/>
              <a:t>)</a:t>
            </a:r>
            <a:endParaRPr sz="1000"/>
          </a:p>
        </p:txBody>
      </p:sp>
      <p:sp>
        <p:nvSpPr>
          <p:cNvPr id="427" name="Google Shape;427;p48"/>
          <p:cNvSpPr txBox="1"/>
          <p:nvPr/>
        </p:nvSpPr>
        <p:spPr>
          <a:xfrm>
            <a:off x="6378875" y="1976163"/>
            <a:ext cx="2680500" cy="2206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winning entry for the famed Netflix Prize had a number of SVD models including SVD++ blended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Restricted Boltzmann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Machines. Using these methods they achieved a 10 percent increase in accuracy over Netflix’s existing algorithm.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--Gower 2014</a:t>
            </a:r>
            <a:endParaRPr/>
          </a:p>
        </p:txBody>
      </p:sp>
      <p:sp>
        <p:nvSpPr>
          <p:cNvPr id="428" name="Google Shape;428;p48"/>
          <p:cNvSpPr txBox="1"/>
          <p:nvPr/>
        </p:nvSpPr>
        <p:spPr>
          <a:xfrm>
            <a:off x="114875" y="2264250"/>
            <a:ext cx="21642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SVD: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baseline="-25000" i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nxp</a:t>
            </a: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U</a:t>
            </a:r>
            <a:r>
              <a:rPr b="1" baseline="-25000" i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nxn</a:t>
            </a: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</a:t>
            </a:r>
            <a:r>
              <a:rPr b="1" baseline="-25000" i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nxp</a:t>
            </a: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</a:t>
            </a:r>
            <a:r>
              <a:rPr b="1" baseline="30000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1" baseline="-25000" i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pxp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9"/>
          <p:cNvSpPr txBox="1"/>
          <p:nvPr>
            <p:ph type="ctrTitle"/>
          </p:nvPr>
        </p:nvSpPr>
        <p:spPr>
          <a:xfrm>
            <a:off x="424575" y="-442250"/>
            <a:ext cx="8487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Performance Metric for Recommendation Systems</a:t>
            </a:r>
            <a:endParaRPr sz="2400"/>
          </a:p>
        </p:txBody>
      </p:sp>
      <p:sp>
        <p:nvSpPr>
          <p:cNvPr id="434" name="Google Shape;434;p49"/>
          <p:cNvSpPr/>
          <p:nvPr/>
        </p:nvSpPr>
        <p:spPr>
          <a:xfrm>
            <a:off x="1357400" y="1599400"/>
            <a:ext cx="3840600" cy="1441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9"/>
          <p:cNvSpPr/>
          <p:nvPr/>
        </p:nvSpPr>
        <p:spPr>
          <a:xfrm>
            <a:off x="1357400" y="1620450"/>
            <a:ext cx="1715100" cy="3219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9"/>
          <p:cNvSpPr txBox="1"/>
          <p:nvPr/>
        </p:nvSpPr>
        <p:spPr>
          <a:xfrm>
            <a:off x="1410000" y="1759725"/>
            <a:ext cx="18099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Relevant Items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 are also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recommended</a:t>
            </a:r>
            <a:endParaRPr/>
          </a:p>
        </p:txBody>
      </p:sp>
      <p:sp>
        <p:nvSpPr>
          <p:cNvPr id="437" name="Google Shape;437;p49"/>
          <p:cNvSpPr txBox="1"/>
          <p:nvPr/>
        </p:nvSpPr>
        <p:spPr>
          <a:xfrm>
            <a:off x="3346025" y="1688950"/>
            <a:ext cx="18099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Irrelevant Items that 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recommended</a:t>
            </a:r>
            <a:endParaRPr/>
          </a:p>
        </p:txBody>
      </p:sp>
      <p:sp>
        <p:nvSpPr>
          <p:cNvPr id="438" name="Google Shape;438;p49"/>
          <p:cNvSpPr txBox="1"/>
          <p:nvPr/>
        </p:nvSpPr>
        <p:spPr>
          <a:xfrm>
            <a:off x="1410000" y="3482575"/>
            <a:ext cx="18099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Relevant items that are not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439" name="Google Shape;439;p49"/>
          <p:cNvSpPr txBox="1"/>
          <p:nvPr/>
        </p:nvSpPr>
        <p:spPr>
          <a:xfrm>
            <a:off x="3272350" y="3598300"/>
            <a:ext cx="5734800" cy="14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69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</a:rPr>
              <a:t>Precision = # of products relevant &amp; recommended / # of items recommended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36956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</a:rPr>
              <a:t>(Measure of exactness)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36956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</a:rPr>
              <a:t>Recall = # of products relevant &amp; recommended / # of relevant items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36956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>
                <a:solidFill>
                  <a:srgbClr val="333333"/>
                </a:solidFill>
              </a:rPr>
              <a:t>(Measure of completeness)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440" name="Google Shape;440;p49"/>
          <p:cNvSpPr/>
          <p:nvPr/>
        </p:nvSpPr>
        <p:spPr>
          <a:xfrm>
            <a:off x="1410000" y="1431050"/>
            <a:ext cx="3788100" cy="42000"/>
          </a:xfrm>
          <a:prstGeom prst="leftRightArrow">
            <a:avLst>
              <a:gd fmla="val 10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41" name="Google Shape;441;p49"/>
          <p:cNvSpPr txBox="1"/>
          <p:nvPr/>
        </p:nvSpPr>
        <p:spPr>
          <a:xfrm>
            <a:off x="1410000" y="1058575"/>
            <a:ext cx="4587600" cy="1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Recommendations (made on training dataset)</a:t>
            </a:r>
            <a:endParaRPr/>
          </a:p>
        </p:txBody>
      </p:sp>
      <p:sp>
        <p:nvSpPr>
          <p:cNvPr id="442" name="Google Shape;442;p49"/>
          <p:cNvSpPr/>
          <p:nvPr/>
        </p:nvSpPr>
        <p:spPr>
          <a:xfrm>
            <a:off x="1052250" y="1630975"/>
            <a:ext cx="105300" cy="32199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9"/>
          <p:cNvSpPr txBox="1"/>
          <p:nvPr/>
        </p:nvSpPr>
        <p:spPr>
          <a:xfrm>
            <a:off x="178800" y="2782900"/>
            <a:ext cx="3041100" cy="1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(All items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in the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set)</a:t>
            </a:r>
            <a:endParaRPr/>
          </a:p>
        </p:txBody>
      </p:sp>
      <p:pic>
        <p:nvPicPr>
          <p:cNvPr id="444" name="Google Shape;44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224" y="4219075"/>
            <a:ext cx="342450" cy="50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6825" y="2558249"/>
            <a:ext cx="310913" cy="462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9450" y="2425450"/>
            <a:ext cx="342450" cy="59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/>
          <p:nvPr>
            <p:ph type="ctrTitle"/>
          </p:nvPr>
        </p:nvSpPr>
        <p:spPr>
          <a:xfrm>
            <a:off x="424575" y="-442250"/>
            <a:ext cx="8487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Performance Metric for Recommendation Systems</a:t>
            </a:r>
            <a:endParaRPr sz="2400"/>
          </a:p>
        </p:txBody>
      </p:sp>
      <p:sp>
        <p:nvSpPr>
          <p:cNvPr id="452" name="Google Shape;452;p50"/>
          <p:cNvSpPr txBox="1"/>
          <p:nvPr>
            <p:ph idx="1" type="subTitle"/>
          </p:nvPr>
        </p:nvSpPr>
        <p:spPr>
          <a:xfrm>
            <a:off x="2136675" y="1362275"/>
            <a:ext cx="6346800" cy="5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Precision Recall Curve: Evaluation of top n recommendations</a:t>
            </a:r>
            <a:endParaRPr sz="1800"/>
          </a:p>
        </p:txBody>
      </p:sp>
      <p:pic>
        <p:nvPicPr>
          <p:cNvPr id="453" name="Google Shape;45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0677" y="1912481"/>
            <a:ext cx="3822772" cy="323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1"/>
          <p:cNvSpPr txBox="1"/>
          <p:nvPr>
            <p:ph type="ctrTitle"/>
          </p:nvPr>
        </p:nvSpPr>
        <p:spPr>
          <a:xfrm>
            <a:off x="424575" y="-442250"/>
            <a:ext cx="8487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Performance Metric for Recommendation Systems</a:t>
            </a:r>
            <a:endParaRPr sz="2400"/>
          </a:p>
        </p:txBody>
      </p:sp>
      <p:sp>
        <p:nvSpPr>
          <p:cNvPr id="459" name="Google Shape;459;p51"/>
          <p:cNvSpPr txBox="1"/>
          <p:nvPr>
            <p:ph idx="1" type="subTitle"/>
          </p:nvPr>
        </p:nvSpPr>
        <p:spPr>
          <a:xfrm>
            <a:off x="2528475" y="645900"/>
            <a:ext cx="2747100" cy="4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Some other metrics</a:t>
            </a:r>
            <a:endParaRPr sz="2400"/>
          </a:p>
        </p:txBody>
      </p:sp>
      <p:sp>
        <p:nvSpPr>
          <p:cNvPr id="460" name="Google Shape;460;p51"/>
          <p:cNvSpPr txBox="1"/>
          <p:nvPr/>
        </p:nvSpPr>
        <p:spPr>
          <a:xfrm>
            <a:off x="294500" y="1430700"/>
            <a:ext cx="5734800" cy="14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69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</a:rPr>
              <a:t>Mean Absolute Error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36956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</a:rPr>
              <a:t>Accuracy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36956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>
                <a:solidFill>
                  <a:srgbClr val="333333"/>
                </a:solidFill>
              </a:rPr>
              <a:t>ROC curve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461" name="Google Shape;461;p51"/>
          <p:cNvSpPr txBox="1"/>
          <p:nvPr/>
        </p:nvSpPr>
        <p:spPr>
          <a:xfrm>
            <a:off x="294500" y="2767425"/>
            <a:ext cx="8618100" cy="11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Gunawardana, Asela, and Guy Shani. "A survey of accuracy evaluation metrics of recommendation tasks." </a:t>
            </a:r>
            <a:r>
              <a:rPr i="1" lang="en">
                <a:solidFill>
                  <a:srgbClr val="222222"/>
                </a:solidFill>
                <a:highlight>
                  <a:srgbClr val="FFFFFF"/>
                </a:highlight>
              </a:rPr>
              <a:t>Journal of Machine Learning Research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10.Dec (2009): 2935-2962.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2"/>
          <p:cNvSpPr txBox="1"/>
          <p:nvPr>
            <p:ph type="ctrTitle"/>
          </p:nvPr>
        </p:nvSpPr>
        <p:spPr>
          <a:xfrm>
            <a:off x="440525" y="-628725"/>
            <a:ext cx="8487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Quiz: Comparison of Recommendation Systems</a:t>
            </a:r>
            <a:endParaRPr sz="2400"/>
          </a:p>
        </p:txBody>
      </p:sp>
      <p:graphicFrame>
        <p:nvGraphicFramePr>
          <p:cNvPr id="467" name="Google Shape;467;p52"/>
          <p:cNvGraphicFramePr/>
          <p:nvPr/>
        </p:nvGraphicFramePr>
        <p:xfrm>
          <a:off x="283875" y="13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{86112C2B-B56B-4079-B1A6-7F7567EFB4EF}</a:tableStyleId>
              </a:tblPr>
              <a:tblGrid>
                <a:gridCol w="1772025"/>
                <a:gridCol w="1772025"/>
                <a:gridCol w="1772025"/>
                <a:gridCol w="1772025"/>
                <a:gridCol w="1772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Popularity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Based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Classification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Based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(Nearest Neighbor-based CF)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(Matrix Factorization based CF)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Personalized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Recommendations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Uses Context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(Eg. time of day)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User Features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Item Features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Purchase History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Scalable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28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Can handle brand new Items?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68" name="Google Shape;46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7255" y="2042125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1392" y="2042125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8242" y="2042125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267" y="3394075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267" y="3017437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267" y="3770725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267" y="4185100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8805" y="2545225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905" y="2978362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892" y="3411475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892" y="3770725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855" y="2545225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855" y="4185100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2042" y="3804375"/>
            <a:ext cx="266175" cy="2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2"/>
          <p:cNvSpPr txBox="1"/>
          <p:nvPr/>
        </p:nvSpPr>
        <p:spPr>
          <a:xfrm>
            <a:off x="4705075" y="382950"/>
            <a:ext cx="44910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3" name="Google Shape;48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5338" y="4712920"/>
            <a:ext cx="251200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5725" y="4712920"/>
            <a:ext cx="251200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8792" y="4676775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4750" y="4676770"/>
            <a:ext cx="251200" cy="2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2"/>
          <p:cNvSpPr txBox="1"/>
          <p:nvPr>
            <p:ph idx="1" type="subTitle"/>
          </p:nvPr>
        </p:nvSpPr>
        <p:spPr>
          <a:xfrm>
            <a:off x="372950" y="510500"/>
            <a:ext cx="9634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Which recommender model can handle brand new items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(Eg., a new released movie)?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88" name="Google Shape;488;p52"/>
          <p:cNvSpPr txBox="1"/>
          <p:nvPr/>
        </p:nvSpPr>
        <p:spPr>
          <a:xfrm>
            <a:off x="6558225" y="480775"/>
            <a:ext cx="44754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80000"/>
                </a:solidFill>
              </a:rPr>
              <a:t>Cold Start Problem!</a:t>
            </a:r>
            <a:endParaRPr b="1" sz="1800">
              <a:solidFill>
                <a:srgbClr val="980000"/>
              </a:solidFill>
            </a:endParaRPr>
          </a:p>
        </p:txBody>
      </p:sp>
      <p:pic>
        <p:nvPicPr>
          <p:cNvPr id="489" name="Google Shape;489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7500" y="474850"/>
            <a:ext cx="570725" cy="85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6"/>
          <p:cNvSpPr txBox="1"/>
          <p:nvPr>
            <p:ph type="ctrTitle"/>
          </p:nvPr>
        </p:nvSpPr>
        <p:spPr>
          <a:xfrm>
            <a:off x="245925" y="545675"/>
            <a:ext cx="8606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CFD8DC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Why Recommender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 Systems?</a:t>
            </a:r>
            <a:endParaRPr sz="3000"/>
          </a:p>
        </p:txBody>
      </p:sp>
      <p:sp>
        <p:nvSpPr>
          <p:cNvPr id="120" name="Google Shape;120;p26"/>
          <p:cNvSpPr txBox="1"/>
          <p:nvPr>
            <p:ph idx="1" type="subTitle"/>
          </p:nvPr>
        </p:nvSpPr>
        <p:spPr>
          <a:xfrm>
            <a:off x="245925" y="1705481"/>
            <a:ext cx="4550700" cy="12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</a:rPr>
              <a:t>Goal of a Recommender System: Identify products most relevant to the user (Eg. Top n offers).</a:t>
            </a:r>
            <a:endParaRPr sz="2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</a:endParaRPr>
          </a:p>
        </p:txBody>
      </p:sp>
      <p:pic>
        <p:nvPicPr>
          <p:cNvPr id="121" name="Google Shape;1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700" y="2986174"/>
            <a:ext cx="3494125" cy="195670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6"/>
          <p:cNvSpPr txBox="1"/>
          <p:nvPr/>
        </p:nvSpPr>
        <p:spPr>
          <a:xfrm>
            <a:off x="5826225" y="4854350"/>
            <a:ext cx="26040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long tail phenomenon</a:t>
            </a:r>
            <a:endParaRPr/>
          </a:p>
        </p:txBody>
      </p:sp>
      <p:pic>
        <p:nvPicPr>
          <p:cNvPr id="123" name="Google Shape;12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2338" y="2390938"/>
            <a:ext cx="3494119" cy="255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4200" y="216825"/>
            <a:ext cx="3156018" cy="210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3"/>
          <p:cNvSpPr txBox="1"/>
          <p:nvPr>
            <p:ph type="ctrTitle"/>
          </p:nvPr>
        </p:nvSpPr>
        <p:spPr>
          <a:xfrm>
            <a:off x="987750" y="355250"/>
            <a:ext cx="8214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Music Recommendation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(Python notebook)</a:t>
            </a:r>
            <a:endParaRPr/>
          </a:p>
        </p:txBody>
      </p:sp>
      <p:sp>
        <p:nvSpPr>
          <p:cNvPr id="495" name="Google Shape;495;p53"/>
          <p:cNvSpPr txBox="1"/>
          <p:nvPr>
            <p:ph idx="1" type="subTitle"/>
          </p:nvPr>
        </p:nvSpPr>
        <p:spPr>
          <a:xfrm>
            <a:off x="1120150" y="1394175"/>
            <a:ext cx="67668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Notebook: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https://github.com/dvysardana/RecommenderSystems_PyData_2016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 url: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/>
              </a:rPr>
              <a:t>https://goo.gl/kVnNKf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6" name="Google Shape;49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5503" y="1609153"/>
            <a:ext cx="2730375" cy="273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4"/>
          <p:cNvSpPr txBox="1"/>
          <p:nvPr>
            <p:ph idx="4294967295" type="ctrTitle"/>
          </p:nvPr>
        </p:nvSpPr>
        <p:spPr>
          <a:xfrm>
            <a:off x="1065250" y="684494"/>
            <a:ext cx="4298700" cy="11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Resources</a:t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 </a:t>
            </a:r>
            <a:endParaRPr b="1" sz="3600"/>
          </a:p>
        </p:txBody>
      </p:sp>
      <p:sp>
        <p:nvSpPr>
          <p:cNvPr id="502" name="Google Shape;502;p54"/>
          <p:cNvSpPr txBox="1"/>
          <p:nvPr>
            <p:ph idx="4294967295" type="subTitle"/>
          </p:nvPr>
        </p:nvSpPr>
        <p:spPr>
          <a:xfrm>
            <a:off x="66425" y="1066625"/>
            <a:ext cx="85410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Book: Recommender Systems An Introduction by Dietmar Jannach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Book: Mining Massive Datasets by Jure Leskovec, Anand Rajaraman, Jeff Ullman (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www.mmds.org</a:t>
            </a:r>
            <a:r>
              <a:rPr lang="en" sz="1800"/>
              <a:t>)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Coursera course on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Recommender Systems</a:t>
            </a:r>
            <a:r>
              <a:rPr lang="en" sz="1800"/>
              <a:t>, by University of Washington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Coursera course on </a:t>
            </a:r>
            <a:r>
              <a:rPr lang="en" sz="1800" u="sng">
                <a:solidFill>
                  <a:schemeClr val="hlink"/>
                </a:solidFill>
                <a:hlinkClick r:id="rId5"/>
              </a:rPr>
              <a:t>Recommender Systems</a:t>
            </a:r>
            <a:r>
              <a:rPr lang="en" sz="1800"/>
              <a:t>, by University of Minnesota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5"/>
          <p:cNvSpPr txBox="1"/>
          <p:nvPr>
            <p:ph idx="4294967295" type="subTitle"/>
          </p:nvPr>
        </p:nvSpPr>
        <p:spPr>
          <a:xfrm>
            <a:off x="3114750" y="2466788"/>
            <a:ext cx="4658100" cy="15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666666"/>
                </a:solidFill>
              </a:rPr>
              <a:t>Do you have</a:t>
            </a:r>
            <a:endParaRPr sz="4800">
              <a:solidFill>
                <a:srgbClr val="666666"/>
              </a:solidFill>
            </a:endParaRPr>
          </a:p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666666"/>
                </a:solidFill>
              </a:rPr>
              <a:t>any questions?</a:t>
            </a:r>
            <a:endParaRPr sz="4800">
              <a:solidFill>
                <a:srgbClr val="666666"/>
              </a:solidFill>
            </a:endParaRPr>
          </a:p>
        </p:txBody>
      </p:sp>
      <p:pic>
        <p:nvPicPr>
          <p:cNvPr id="508" name="Google Shape;50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303" y="706825"/>
            <a:ext cx="3772425" cy="191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 txBox="1"/>
          <p:nvPr>
            <p:ph type="ctrTitle"/>
          </p:nvPr>
        </p:nvSpPr>
        <p:spPr>
          <a:xfrm>
            <a:off x="1546025" y="1526194"/>
            <a:ext cx="5832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Some Examples?</a:t>
            </a:r>
            <a:endParaRPr/>
          </a:p>
        </p:txBody>
      </p:sp>
      <p:sp>
        <p:nvSpPr>
          <p:cNvPr id="130" name="Google Shape;130;p27"/>
          <p:cNvSpPr txBox="1"/>
          <p:nvPr>
            <p:ph idx="1" type="subTitle"/>
          </p:nvPr>
        </p:nvSpPr>
        <p:spPr>
          <a:xfrm>
            <a:off x="1546025" y="2782911"/>
            <a:ext cx="5832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8"/>
          <p:cNvSpPr txBox="1"/>
          <p:nvPr>
            <p:ph type="ctrTitle"/>
          </p:nvPr>
        </p:nvSpPr>
        <p:spPr>
          <a:xfrm>
            <a:off x="1467775" y="553669"/>
            <a:ext cx="5832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Movie/TV show Recommendations</a:t>
            </a:r>
            <a:endParaRPr/>
          </a:p>
        </p:txBody>
      </p:sp>
      <p:pic>
        <p:nvPicPr>
          <p:cNvPr id="136" name="Google Shape;1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65689"/>
            <a:ext cx="9143999" cy="2677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/>
          <p:nvPr>
            <p:ph type="ctrTitle"/>
          </p:nvPr>
        </p:nvSpPr>
        <p:spPr>
          <a:xfrm>
            <a:off x="111800" y="-150550"/>
            <a:ext cx="8752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Recommendations</a:t>
            </a:r>
            <a:endParaRPr/>
          </a:p>
        </p:txBody>
      </p:sp>
      <p:pic>
        <p:nvPicPr>
          <p:cNvPr id="142" name="Google Shape;14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854222"/>
            <a:ext cx="4047124" cy="213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7225" y="1771525"/>
            <a:ext cx="4996775" cy="312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9"/>
          <p:cNvSpPr/>
          <p:nvPr/>
        </p:nvSpPr>
        <p:spPr>
          <a:xfrm>
            <a:off x="3968375" y="1771525"/>
            <a:ext cx="4147200" cy="424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0"/>
          <p:cNvSpPr txBox="1"/>
          <p:nvPr>
            <p:ph type="ctrTitle"/>
          </p:nvPr>
        </p:nvSpPr>
        <p:spPr>
          <a:xfrm>
            <a:off x="629400" y="0"/>
            <a:ext cx="8514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Friend Recommendations</a:t>
            </a:r>
            <a:endParaRPr/>
          </a:p>
        </p:txBody>
      </p:sp>
      <p:pic>
        <p:nvPicPr>
          <p:cNvPr id="150" name="Google Shape;1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060" y="1210425"/>
            <a:ext cx="3337615" cy="37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5625" y="2014275"/>
            <a:ext cx="4114800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 txBox="1"/>
          <p:nvPr>
            <p:ph type="ctrTitle"/>
          </p:nvPr>
        </p:nvSpPr>
        <p:spPr>
          <a:xfrm>
            <a:off x="417000" y="-139400"/>
            <a:ext cx="8559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 Recommendations</a:t>
            </a:r>
            <a:endParaRPr/>
          </a:p>
        </p:txBody>
      </p:sp>
      <p:pic>
        <p:nvPicPr>
          <p:cNvPr id="157" name="Google Shape;1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625" y="875050"/>
            <a:ext cx="5238750" cy="43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474" y="1165699"/>
            <a:ext cx="1424300" cy="8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/>
          <p:nvPr>
            <p:ph type="ctrTitle"/>
          </p:nvPr>
        </p:nvSpPr>
        <p:spPr>
          <a:xfrm>
            <a:off x="6092500" y="1991850"/>
            <a:ext cx="2883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FD8D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Naive understanding of Recommender Systems</a:t>
            </a:r>
            <a:endParaRPr sz="2400"/>
          </a:p>
        </p:txBody>
      </p:sp>
      <p:pic>
        <p:nvPicPr>
          <p:cNvPr id="164" name="Google Shape;16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5575" y="183488"/>
            <a:ext cx="1447025" cy="108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2462" y="3052325"/>
            <a:ext cx="993249" cy="134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8650" y="1487800"/>
            <a:ext cx="597550" cy="12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7462" y="145550"/>
            <a:ext cx="659936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2100" y="3052324"/>
            <a:ext cx="1344109" cy="12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05575" y="1487800"/>
            <a:ext cx="1344100" cy="13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/>
          <p:nvPr/>
        </p:nvSpPr>
        <p:spPr>
          <a:xfrm>
            <a:off x="2168625" y="681900"/>
            <a:ext cx="874500" cy="24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2"/>
          <p:cNvSpPr/>
          <p:nvPr/>
        </p:nvSpPr>
        <p:spPr>
          <a:xfrm>
            <a:off x="2148638" y="1980850"/>
            <a:ext cx="874500" cy="24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2"/>
          <p:cNvSpPr/>
          <p:nvPr/>
        </p:nvSpPr>
        <p:spPr>
          <a:xfrm>
            <a:off x="2262075" y="3545375"/>
            <a:ext cx="874500" cy="24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2"/>
          <p:cNvSpPr/>
          <p:nvPr/>
        </p:nvSpPr>
        <p:spPr>
          <a:xfrm>
            <a:off x="650225" y="100600"/>
            <a:ext cx="1634400" cy="4415400"/>
          </a:xfrm>
          <a:prstGeom prst="ellipse">
            <a:avLst/>
          </a:prstGeom>
          <a:noFill/>
          <a:ln cap="flat" cmpd="sng" w="28575">
            <a:solidFill>
              <a:srgbClr val="CC412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2"/>
          <p:cNvSpPr/>
          <p:nvPr/>
        </p:nvSpPr>
        <p:spPr>
          <a:xfrm>
            <a:off x="3218200" y="100600"/>
            <a:ext cx="1634400" cy="4415400"/>
          </a:xfrm>
          <a:prstGeom prst="ellipse">
            <a:avLst/>
          </a:prstGeom>
          <a:noFill/>
          <a:ln cap="flat" cmpd="sng" w="28575">
            <a:solidFill>
              <a:srgbClr val="CC412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2"/>
          <p:cNvSpPr txBox="1"/>
          <p:nvPr/>
        </p:nvSpPr>
        <p:spPr>
          <a:xfrm>
            <a:off x="983700" y="4672600"/>
            <a:ext cx="19338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Users</a:t>
            </a:r>
            <a:endParaRPr sz="2400"/>
          </a:p>
        </p:txBody>
      </p:sp>
      <p:sp>
        <p:nvSpPr>
          <p:cNvPr id="176" name="Google Shape;176;p32"/>
          <p:cNvSpPr txBox="1"/>
          <p:nvPr/>
        </p:nvSpPr>
        <p:spPr>
          <a:xfrm>
            <a:off x="3136575" y="4672600"/>
            <a:ext cx="25389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Matching Items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